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Ex1.xml" ContentType="application/vnd.ms-office.chartex+xml"/>
  <Override PartName="/ppt/charts/style2.xml" ContentType="application/vnd.ms-office.chartstyle+xml"/>
  <Override PartName="/ppt/charts/colors2.xml" ContentType="application/vnd.ms-office.chartcolorstyle+xml"/>
  <Override PartName="/ppt/charts/chart2.xml" ContentType="application/vnd.openxmlformats-officedocument.drawingml.chart+xml"/>
  <Override PartName="/ppt/charts/style3.xml" ContentType="application/vnd.ms-office.chartstyle+xml"/>
  <Override PartName="/ppt/charts/colors3.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3.xml" ContentType="application/vnd.openxmlformats-officedocument.drawingml.chart+xml"/>
  <Override PartName="/ppt/charts/style4.xml" ContentType="application/vnd.ms-office.chartstyle+xml"/>
  <Override PartName="/ppt/charts/colors4.xml" ContentType="application/vnd.ms-office.chartcolorstyle+xml"/>
  <Override PartName="/ppt/charts/chart4.xml" ContentType="application/vnd.openxmlformats-officedocument.drawingml.chart+xml"/>
  <Override PartName="/ppt/charts/style5.xml" ContentType="application/vnd.ms-office.chartstyle+xml"/>
  <Override PartName="/ppt/charts/colors5.xml" ContentType="application/vnd.ms-office.chartcolorstyle+xml"/>
  <Override PartName="/ppt/charts/chart5.xml" ContentType="application/vnd.openxmlformats-officedocument.drawingml.chart+xml"/>
  <Override PartName="/ppt/charts/style6.xml" ContentType="application/vnd.ms-office.chartstyle+xml"/>
  <Override PartName="/ppt/charts/colors6.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3" r:id="rId3"/>
    <p:sldId id="264" r:id="rId4"/>
    <p:sldId id="262" r:id="rId5"/>
    <p:sldId id="265" r:id="rId6"/>
    <p:sldId id="269" r:id="rId7"/>
    <p:sldId id="270" r:id="rId8"/>
    <p:sldId id="271" r:id="rId9"/>
    <p:sldId id="274" r:id="rId10"/>
    <p:sldId id="276" r:id="rId11"/>
    <p:sldId id="277" r:id="rId12"/>
    <p:sldId id="259" r:id="rId13"/>
    <p:sldId id="283" r:id="rId14"/>
    <p:sldId id="286" r:id="rId15"/>
    <p:sldId id="287" r:id="rId16"/>
    <p:sldId id="257" r:id="rId17"/>
    <p:sldId id="260" r:id="rId18"/>
    <p:sldId id="273" r:id="rId19"/>
    <p:sldId id="261" r:id="rId20"/>
    <p:sldId id="266" r:id="rId21"/>
    <p:sldId id="267" r:id="rId22"/>
    <p:sldId id="278" r:id="rId23"/>
    <p:sldId id="288" r:id="rId24"/>
    <p:sldId id="279" r:id="rId25"/>
    <p:sldId id="280" r:id="rId26"/>
    <p:sldId id="281" r:id="rId27"/>
    <p:sldId id="282" r:id="rId28"/>
    <p:sldId id="268" r:id="rId29"/>
    <p:sldId id="272"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4" d="100"/>
          <a:sy n="114" d="100"/>
        </p:scale>
        <p:origin x="36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charts/_rels/chart1.xml.rels><?xml version="1.0" encoding="UTF-8" standalone="yes"?>
<Relationships xmlns="http://schemas.openxmlformats.org/package/2006/relationships"><Relationship Id="rId3" Type="http://schemas.openxmlformats.org/officeDocument/2006/relationships/oleObject" Target="file:///C:\Users\loganj\Documents\falls%20number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3.xml"/><Relationship Id="rId1" Type="http://schemas.microsoft.com/office/2011/relationships/chartStyle" Target="style3.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4.xml"/><Relationship Id="rId1" Type="http://schemas.microsoft.com/office/2011/relationships/chartStyle" Target="style4.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5.xml"/><Relationship Id="rId1" Type="http://schemas.microsoft.com/office/2011/relationships/chartStyle" Target="style5.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6.xml"/><Relationship Id="rId1" Type="http://schemas.microsoft.com/office/2011/relationships/chartStyle" Target="style6.xml"/></Relationships>
</file>

<file path=ppt/charts/_rels/chartEx1.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oleObject" Target="file:///C:\Users\loganj\Documents\falls%20number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0" i="0" u="none" strike="noStrike" kern="1200" cap="all" baseline="0">
                <a:solidFill>
                  <a:schemeClr val="lt1"/>
                </a:solidFill>
                <a:latin typeface="+mn-lt"/>
                <a:ea typeface="+mn-ea"/>
                <a:cs typeface="+mn-cs"/>
              </a:defRPr>
            </a:pPr>
            <a:r>
              <a:rPr lang="en-US" dirty="0"/>
              <a:t>Fair Attendance-by number</a:t>
            </a:r>
          </a:p>
        </c:rich>
      </c:tx>
      <c:overlay val="0"/>
      <c:spPr>
        <a:noFill/>
        <a:ln>
          <a:noFill/>
        </a:ln>
        <a:effectLst/>
      </c:spPr>
      <c:txPr>
        <a:bodyPr rot="0" spcFirstLastPara="1" vertOverflow="ellipsis" vert="horz" wrap="square" anchor="ctr" anchorCtr="1"/>
        <a:lstStyle/>
        <a:p>
          <a:pPr>
            <a:defRPr sz="2200" b="0" i="0" u="none" strike="noStrike" kern="1200" cap="all" baseline="0">
              <a:solidFill>
                <a:schemeClr val="lt1"/>
              </a:solidFill>
              <a:latin typeface="+mn-lt"/>
              <a:ea typeface="+mn-ea"/>
              <a:cs typeface="+mn-cs"/>
            </a:defRPr>
          </a:pPr>
          <a:endParaRPr lang="en-US"/>
        </a:p>
      </c:txPr>
    </c:title>
    <c:autoTitleDeleted val="0"/>
    <c:view3D>
      <c:rotX val="15"/>
      <c:rotY val="20"/>
      <c:depthPercent val="100"/>
      <c:rAngAx val="1"/>
    </c:view3D>
    <c:floor>
      <c:thickness val="0"/>
      <c:spPr>
        <a:solidFill>
          <a:schemeClr val="bg2">
            <a:lumMod val="75000"/>
            <a:alpha val="27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ndard"/>
        <c:varyColors val="0"/>
        <c:ser>
          <c:idx val="0"/>
          <c:order val="0"/>
          <c:tx>
            <c:strRef>
              <c:f>Sheet2!$B$2</c:f>
              <c:strCache>
                <c:ptCount val="1"/>
                <c:pt idx="0">
                  <c:v>27-Jan</c:v>
                </c:pt>
              </c:strCache>
            </c:strRef>
          </c:tx>
          <c:spPr>
            <a:solidFill>
              <a:schemeClr val="accent1">
                <a:alpha val="88000"/>
              </a:schemeClr>
            </a:solidFill>
            <a:ln>
              <a:solidFill>
                <a:schemeClr val="accent1">
                  <a:lumMod val="50000"/>
                </a:schemeClr>
              </a:solidFill>
            </a:ln>
            <a:effectLst/>
            <a:scene3d>
              <a:camera prst="orthographicFront"/>
              <a:lightRig rig="threePt" dir="t"/>
            </a:scene3d>
            <a:sp3d prstMaterial="flat">
              <a:contourClr>
                <a:schemeClr val="accent1">
                  <a:lumMod val="50000"/>
                </a:schemeClr>
              </a:contourClr>
            </a:sp3d>
          </c:spPr>
          <c:invertIfNegative val="0"/>
          <c:dLbls>
            <c:spPr>
              <a:solidFill>
                <a:schemeClr val="accent1">
                  <a:alpha val="30000"/>
                </a:schemeClr>
              </a:solidFill>
              <a:ln>
                <a:solidFill>
                  <a:schemeClr val="lt1">
                    <a:alpha val="50000"/>
                  </a:schemeClr>
                </a:solidFill>
                <a:round/>
              </a:ln>
              <a:effectLst>
                <a:outerShdw blurRad="63500" dist="889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50000"/>
                        </a:schemeClr>
                      </a:solidFill>
                      <a:round/>
                    </a:ln>
                    <a:effectLst/>
                  </c:spPr>
                </c15:leaderLines>
              </c:ext>
            </c:extLst>
          </c:dLbls>
          <c:cat>
            <c:strRef>
              <c:f>Sheet2!$A$3</c:f>
              <c:strCache>
                <c:ptCount val="1"/>
                <c:pt idx="0">
                  <c:v>number</c:v>
                </c:pt>
              </c:strCache>
            </c:strRef>
          </c:cat>
          <c:val>
            <c:numRef>
              <c:f>Sheet2!$B$3</c:f>
              <c:numCache>
                <c:formatCode>General</c:formatCode>
                <c:ptCount val="1"/>
                <c:pt idx="0">
                  <c:v>302</c:v>
                </c:pt>
              </c:numCache>
            </c:numRef>
          </c:val>
          <c:extLst>
            <c:ext xmlns:c16="http://schemas.microsoft.com/office/drawing/2014/chart" uri="{C3380CC4-5D6E-409C-BE32-E72D297353CC}">
              <c16:uniqueId val="{00000000-0263-4792-99CE-1162C34DE64F}"/>
            </c:ext>
          </c:extLst>
        </c:ser>
        <c:ser>
          <c:idx val="1"/>
          <c:order val="1"/>
          <c:tx>
            <c:strRef>
              <c:f>Sheet2!$C$2</c:f>
              <c:strCache>
                <c:ptCount val="1"/>
                <c:pt idx="0">
                  <c:v>28-Jan</c:v>
                </c:pt>
              </c:strCache>
            </c:strRef>
          </c:tx>
          <c:spPr>
            <a:solidFill>
              <a:schemeClr val="accent2">
                <a:alpha val="88000"/>
              </a:schemeClr>
            </a:solidFill>
            <a:ln>
              <a:solidFill>
                <a:schemeClr val="accent2">
                  <a:lumMod val="50000"/>
                </a:schemeClr>
              </a:solidFill>
            </a:ln>
            <a:effectLst/>
            <a:scene3d>
              <a:camera prst="orthographicFront"/>
              <a:lightRig rig="threePt" dir="t"/>
            </a:scene3d>
            <a:sp3d prstMaterial="flat">
              <a:contourClr>
                <a:schemeClr val="accent2">
                  <a:lumMod val="50000"/>
                </a:schemeClr>
              </a:contourClr>
            </a:sp3d>
          </c:spPr>
          <c:invertIfNegative val="0"/>
          <c:dLbls>
            <c:spPr>
              <a:solidFill>
                <a:schemeClr val="accent2">
                  <a:alpha val="30000"/>
                </a:schemeClr>
              </a:solidFill>
              <a:ln>
                <a:solidFill>
                  <a:schemeClr val="lt1">
                    <a:alpha val="50000"/>
                  </a:schemeClr>
                </a:solidFill>
                <a:round/>
              </a:ln>
              <a:effectLst>
                <a:outerShdw blurRad="63500" dist="889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50000"/>
                        </a:schemeClr>
                      </a:solidFill>
                      <a:round/>
                    </a:ln>
                    <a:effectLst/>
                  </c:spPr>
                </c15:leaderLines>
              </c:ext>
            </c:extLst>
          </c:dLbls>
          <c:cat>
            <c:strRef>
              <c:f>Sheet2!$A$3</c:f>
              <c:strCache>
                <c:ptCount val="1"/>
                <c:pt idx="0">
                  <c:v>number</c:v>
                </c:pt>
              </c:strCache>
            </c:strRef>
          </c:cat>
          <c:val>
            <c:numRef>
              <c:f>Sheet2!$C$3</c:f>
              <c:numCache>
                <c:formatCode>General</c:formatCode>
                <c:ptCount val="1"/>
                <c:pt idx="0">
                  <c:v>296</c:v>
                </c:pt>
              </c:numCache>
            </c:numRef>
          </c:val>
          <c:extLst>
            <c:ext xmlns:c16="http://schemas.microsoft.com/office/drawing/2014/chart" uri="{C3380CC4-5D6E-409C-BE32-E72D297353CC}">
              <c16:uniqueId val="{00000001-0263-4792-99CE-1162C34DE64F}"/>
            </c:ext>
          </c:extLst>
        </c:ser>
        <c:ser>
          <c:idx val="2"/>
          <c:order val="2"/>
          <c:tx>
            <c:strRef>
              <c:f>Sheet2!$D$2</c:f>
              <c:strCache>
                <c:ptCount val="1"/>
                <c:pt idx="0">
                  <c:v>29-Jan</c:v>
                </c:pt>
              </c:strCache>
            </c:strRef>
          </c:tx>
          <c:spPr>
            <a:solidFill>
              <a:schemeClr val="accent3">
                <a:alpha val="88000"/>
              </a:schemeClr>
            </a:solidFill>
            <a:ln>
              <a:solidFill>
                <a:schemeClr val="accent3">
                  <a:lumMod val="50000"/>
                </a:schemeClr>
              </a:solidFill>
            </a:ln>
            <a:effectLst/>
            <a:scene3d>
              <a:camera prst="orthographicFront"/>
              <a:lightRig rig="threePt" dir="t"/>
            </a:scene3d>
            <a:sp3d prstMaterial="flat">
              <a:contourClr>
                <a:schemeClr val="accent3">
                  <a:lumMod val="50000"/>
                </a:schemeClr>
              </a:contourClr>
            </a:sp3d>
          </c:spPr>
          <c:invertIfNegative val="0"/>
          <c:dLbls>
            <c:spPr>
              <a:solidFill>
                <a:schemeClr val="accent3">
                  <a:alpha val="30000"/>
                </a:schemeClr>
              </a:solidFill>
              <a:ln>
                <a:solidFill>
                  <a:schemeClr val="lt1">
                    <a:alpha val="50000"/>
                  </a:schemeClr>
                </a:solidFill>
                <a:round/>
              </a:ln>
              <a:effectLst>
                <a:outerShdw blurRad="63500" dist="889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50000"/>
                        </a:schemeClr>
                      </a:solidFill>
                      <a:round/>
                    </a:ln>
                    <a:effectLst/>
                  </c:spPr>
                </c15:leaderLines>
              </c:ext>
            </c:extLst>
          </c:dLbls>
          <c:cat>
            <c:strRef>
              <c:f>Sheet2!$A$3</c:f>
              <c:strCache>
                <c:ptCount val="1"/>
                <c:pt idx="0">
                  <c:v>number</c:v>
                </c:pt>
              </c:strCache>
            </c:strRef>
          </c:cat>
          <c:val>
            <c:numRef>
              <c:f>Sheet2!$D$3</c:f>
              <c:numCache>
                <c:formatCode>General</c:formatCode>
                <c:ptCount val="1"/>
                <c:pt idx="0">
                  <c:v>393</c:v>
                </c:pt>
              </c:numCache>
            </c:numRef>
          </c:val>
          <c:extLst>
            <c:ext xmlns:c16="http://schemas.microsoft.com/office/drawing/2014/chart" uri="{C3380CC4-5D6E-409C-BE32-E72D297353CC}">
              <c16:uniqueId val="{00000002-0263-4792-99CE-1162C34DE64F}"/>
            </c:ext>
          </c:extLst>
        </c:ser>
        <c:ser>
          <c:idx val="3"/>
          <c:order val="3"/>
          <c:tx>
            <c:strRef>
              <c:f>Sheet2!$E$2</c:f>
              <c:strCache>
                <c:ptCount val="1"/>
                <c:pt idx="0">
                  <c:v>27-Feb</c:v>
                </c:pt>
              </c:strCache>
            </c:strRef>
          </c:tx>
          <c:spPr>
            <a:solidFill>
              <a:schemeClr val="accent4">
                <a:alpha val="88000"/>
              </a:schemeClr>
            </a:solidFill>
            <a:ln>
              <a:solidFill>
                <a:schemeClr val="accent4">
                  <a:lumMod val="50000"/>
                </a:schemeClr>
              </a:solidFill>
            </a:ln>
            <a:effectLst/>
            <a:scene3d>
              <a:camera prst="orthographicFront"/>
              <a:lightRig rig="threePt" dir="t"/>
            </a:scene3d>
            <a:sp3d prstMaterial="flat">
              <a:contourClr>
                <a:schemeClr val="accent4">
                  <a:lumMod val="50000"/>
                </a:schemeClr>
              </a:contourClr>
            </a:sp3d>
          </c:spPr>
          <c:invertIfNegative val="0"/>
          <c:dLbls>
            <c:spPr>
              <a:solidFill>
                <a:schemeClr val="accent4">
                  <a:alpha val="30000"/>
                </a:schemeClr>
              </a:solidFill>
              <a:ln>
                <a:solidFill>
                  <a:schemeClr val="lt1">
                    <a:alpha val="50000"/>
                  </a:schemeClr>
                </a:solidFill>
                <a:round/>
              </a:ln>
              <a:effectLst>
                <a:outerShdw blurRad="63500" dist="889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50000"/>
                        </a:schemeClr>
                      </a:solidFill>
                      <a:round/>
                    </a:ln>
                    <a:effectLst/>
                  </c:spPr>
                </c15:leaderLines>
              </c:ext>
            </c:extLst>
          </c:dLbls>
          <c:cat>
            <c:strRef>
              <c:f>Sheet2!$A$3</c:f>
              <c:strCache>
                <c:ptCount val="1"/>
                <c:pt idx="0">
                  <c:v>number</c:v>
                </c:pt>
              </c:strCache>
            </c:strRef>
          </c:cat>
          <c:val>
            <c:numRef>
              <c:f>Sheet2!$E$3</c:f>
              <c:numCache>
                <c:formatCode>General</c:formatCode>
                <c:ptCount val="1"/>
                <c:pt idx="0">
                  <c:v>49</c:v>
                </c:pt>
              </c:numCache>
            </c:numRef>
          </c:val>
          <c:extLst>
            <c:ext xmlns:c16="http://schemas.microsoft.com/office/drawing/2014/chart" uri="{C3380CC4-5D6E-409C-BE32-E72D297353CC}">
              <c16:uniqueId val="{00000003-0263-4792-99CE-1162C34DE64F}"/>
            </c:ext>
          </c:extLst>
        </c:ser>
        <c:dLbls>
          <c:showLegendKey val="0"/>
          <c:showVal val="1"/>
          <c:showCatName val="0"/>
          <c:showSerName val="0"/>
          <c:showPercent val="0"/>
          <c:showBubbleSize val="0"/>
        </c:dLbls>
        <c:gapWidth val="84"/>
        <c:gapDepth val="53"/>
        <c:shape val="box"/>
        <c:axId val="418602672"/>
        <c:axId val="418604640"/>
        <c:axId val="429971504"/>
      </c:bar3DChart>
      <c:catAx>
        <c:axId val="41860267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75000"/>
                  </a:schemeClr>
                </a:solidFill>
                <a:latin typeface="+mn-lt"/>
                <a:ea typeface="+mn-ea"/>
                <a:cs typeface="+mn-cs"/>
              </a:defRPr>
            </a:pPr>
            <a:endParaRPr lang="en-US"/>
          </a:p>
        </c:txPr>
        <c:crossAx val="418604640"/>
        <c:crosses val="autoZero"/>
        <c:auto val="1"/>
        <c:lblAlgn val="ctr"/>
        <c:lblOffset val="100"/>
        <c:noMultiLvlLbl val="0"/>
      </c:catAx>
      <c:valAx>
        <c:axId val="418604640"/>
        <c:scaling>
          <c:orientation val="minMax"/>
        </c:scaling>
        <c:delete val="1"/>
        <c:axPos val="l"/>
        <c:numFmt formatCode="General" sourceLinked="1"/>
        <c:majorTickMark val="out"/>
        <c:minorTickMark val="none"/>
        <c:tickLblPos val="nextTo"/>
        <c:crossAx val="418602672"/>
        <c:crosses val="autoZero"/>
        <c:crossBetween val="between"/>
      </c:valAx>
      <c:serAx>
        <c:axId val="429971504"/>
        <c:scaling>
          <c:orientation val="minMax"/>
        </c:scaling>
        <c:delete val="0"/>
        <c:axPos val="b"/>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75000"/>
                  </a:schemeClr>
                </a:solidFill>
                <a:latin typeface="+mn-lt"/>
                <a:ea typeface="+mn-ea"/>
                <a:cs typeface="+mn-cs"/>
              </a:defRPr>
            </a:pPr>
            <a:endParaRPr lang="en-US"/>
          </a:p>
        </c:txPr>
        <c:crossAx val="418604640"/>
        <c:crosses val="autoZero"/>
      </c:ser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lt1">
                  <a:lumMod val="75000"/>
                </a:schemeClr>
              </a:solidFill>
              <a:latin typeface="+mn-lt"/>
              <a:ea typeface="+mn-ea"/>
              <a:cs typeface="+mn-cs"/>
            </a:defRPr>
          </a:pPr>
          <a:endParaRPr lang="en-US"/>
        </a:p>
      </c:txPr>
    </c:legend>
    <c:plotVisOnly val="1"/>
    <c:dispBlanksAs val="gap"/>
    <c:showDLblsOverMax val="0"/>
  </c:chart>
  <c:spPr>
    <a:solidFill>
      <a:schemeClr val="dk1">
        <a:lumMod val="75000"/>
        <a:lumOff val="25000"/>
      </a:schemeClr>
    </a:solidFill>
    <a:ln w="6350" cap="flat" cmpd="sng" algn="ctr">
      <a:solidFill>
        <a:schemeClr val="dk1">
          <a:tint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dirty="0"/>
              <a:t>Attendance by Unit</a:t>
            </a:r>
          </a:p>
        </c:rich>
      </c:tx>
      <c:layout>
        <c:manualLayout>
          <c:xMode val="edge"/>
          <c:yMode val="edge"/>
          <c:x val="0.42414878636038261"/>
          <c:y val="5.5223185737170104E-2"/>
        </c:manualLayout>
      </c:layout>
      <c:overlay val="0"/>
      <c:spPr>
        <a:noFill/>
        <a:ln>
          <a:noFill/>
        </a:ln>
        <a:effectLst/>
      </c:spPr>
      <c:txPr>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Number</c:v>
                </c:pt>
              </c:strCache>
            </c:strRef>
          </c:tx>
          <c:spPr>
            <a:gradFill rotWithShape="1">
              <a:gsLst>
                <a:gs pos="0">
                  <a:schemeClr val="accent1">
                    <a:tint val="98000"/>
                    <a:satMod val="110000"/>
                    <a:lumMod val="104000"/>
                  </a:schemeClr>
                </a:gs>
                <a:gs pos="69000">
                  <a:schemeClr val="accent1">
                    <a:shade val="88000"/>
                    <a:satMod val="130000"/>
                    <a:lumMod val="92000"/>
                  </a:schemeClr>
                </a:gs>
                <a:gs pos="100000">
                  <a:schemeClr val="accent1">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Sheet1!$A$2:$A$51</c:f>
              <c:strCache>
                <c:ptCount val="50"/>
                <c:pt idx="0">
                  <c:v>EVS</c:v>
                </c:pt>
                <c:pt idx="1">
                  <c:v>FLOAT POOL</c:v>
                </c:pt>
                <c:pt idx="2">
                  <c:v>D4N</c:v>
                </c:pt>
                <c:pt idx="3">
                  <c:v>E4</c:v>
                </c:pt>
                <c:pt idx="4">
                  <c:v>C5</c:v>
                </c:pt>
                <c:pt idx="5">
                  <c:v>D3N</c:v>
                </c:pt>
                <c:pt idx="6">
                  <c:v>OB</c:v>
                </c:pt>
                <c:pt idx="7">
                  <c:v>VIR</c:v>
                </c:pt>
                <c:pt idx="8">
                  <c:v>B3W</c:v>
                </c:pt>
                <c:pt idx="9">
                  <c:v>C4</c:v>
                </c:pt>
                <c:pt idx="10">
                  <c:v>E3</c:v>
                </c:pt>
                <c:pt idx="11">
                  <c:v>M5</c:v>
                </c:pt>
                <c:pt idx="12">
                  <c:v>CCU</c:v>
                </c:pt>
                <c:pt idx="13">
                  <c:v>C2</c:v>
                </c:pt>
                <c:pt idx="14">
                  <c:v>B3</c:v>
                </c:pt>
                <c:pt idx="15">
                  <c:v>C8</c:v>
                </c:pt>
                <c:pt idx="16">
                  <c:v>D5E</c:v>
                </c:pt>
                <c:pt idx="17">
                  <c:v>SICU</c:v>
                </c:pt>
                <c:pt idx="18">
                  <c:v>Transport</c:v>
                </c:pt>
                <c:pt idx="19">
                  <c:v>D5N</c:v>
                </c:pt>
                <c:pt idx="20">
                  <c:v>D6E</c:v>
                </c:pt>
                <c:pt idx="21">
                  <c:v>C6</c:v>
                </c:pt>
                <c:pt idx="22">
                  <c:v>Endoscopy</c:v>
                </c:pt>
                <c:pt idx="23">
                  <c:v>APHERESIS</c:v>
                </c:pt>
                <c:pt idx="24">
                  <c:v>Dialysis</c:v>
                </c:pt>
                <c:pt idx="25">
                  <c:v>C3E</c:v>
                </c:pt>
                <c:pt idx="26">
                  <c:v>E8</c:v>
                </c:pt>
                <c:pt idx="27">
                  <c:v>D4E</c:v>
                </c:pt>
                <c:pt idx="28">
                  <c:v>M4</c:v>
                </c:pt>
                <c:pt idx="29">
                  <c:v>Anbulatory</c:v>
                </c:pt>
                <c:pt idx="30">
                  <c:v>E5</c:v>
                </c:pt>
                <c:pt idx="31">
                  <c:v>C3W</c:v>
                </c:pt>
                <c:pt idx="32">
                  <c:v>Cath lab</c:v>
                </c:pt>
                <c:pt idx="33">
                  <c:v>OT</c:v>
                </c:pt>
                <c:pt idx="34">
                  <c:v>BBSS</c:v>
                </c:pt>
                <c:pt idx="35">
                  <c:v>E8</c:v>
                </c:pt>
                <c:pt idx="36">
                  <c:v>PAT</c:v>
                </c:pt>
                <c:pt idx="37">
                  <c:v>CLD</c:v>
                </c:pt>
                <c:pt idx="38">
                  <c:v>D6N</c:v>
                </c:pt>
                <c:pt idx="39">
                  <c:v>Peds HD</c:v>
                </c:pt>
                <c:pt idx="40">
                  <c:v>D7N</c:v>
                </c:pt>
                <c:pt idx="41">
                  <c:v>VICU/CPS</c:v>
                </c:pt>
                <c:pt idx="42">
                  <c:v>B4</c:v>
                </c:pt>
                <c:pt idx="43">
                  <c:v>tblClearance</c:v>
                </c:pt>
                <c:pt idx="44">
                  <c:v>EP Lab</c:v>
                </c:pt>
                <c:pt idx="45">
                  <c:v>PACU</c:v>
                </c:pt>
                <c:pt idx="46">
                  <c:v>Rad</c:v>
                </c:pt>
                <c:pt idx="47">
                  <c:v>Call Center</c:v>
                </c:pt>
                <c:pt idx="48">
                  <c:v>ECMU</c:v>
                </c:pt>
                <c:pt idx="49">
                  <c:v>SCC</c:v>
                </c:pt>
              </c:strCache>
            </c:strRef>
          </c:cat>
          <c:val>
            <c:numRef>
              <c:f>Sheet1!$B$2:$B$51</c:f>
              <c:numCache>
                <c:formatCode>General</c:formatCode>
                <c:ptCount val="50"/>
                <c:pt idx="0">
                  <c:v>76</c:v>
                </c:pt>
                <c:pt idx="1">
                  <c:v>53</c:v>
                </c:pt>
                <c:pt idx="2">
                  <c:v>50</c:v>
                </c:pt>
                <c:pt idx="3">
                  <c:v>44</c:v>
                </c:pt>
                <c:pt idx="4">
                  <c:v>42</c:v>
                </c:pt>
                <c:pt idx="5">
                  <c:v>40</c:v>
                </c:pt>
                <c:pt idx="6">
                  <c:v>38</c:v>
                </c:pt>
                <c:pt idx="7">
                  <c:v>35</c:v>
                </c:pt>
                <c:pt idx="8">
                  <c:v>33</c:v>
                </c:pt>
                <c:pt idx="9">
                  <c:v>33</c:v>
                </c:pt>
                <c:pt idx="10">
                  <c:v>32</c:v>
                </c:pt>
                <c:pt idx="11">
                  <c:v>31</c:v>
                </c:pt>
                <c:pt idx="12">
                  <c:v>30</c:v>
                </c:pt>
                <c:pt idx="13">
                  <c:v>30</c:v>
                </c:pt>
                <c:pt idx="14">
                  <c:v>30</c:v>
                </c:pt>
                <c:pt idx="15">
                  <c:v>30</c:v>
                </c:pt>
                <c:pt idx="16">
                  <c:v>26</c:v>
                </c:pt>
                <c:pt idx="17">
                  <c:v>25</c:v>
                </c:pt>
                <c:pt idx="18">
                  <c:v>24</c:v>
                </c:pt>
                <c:pt idx="19">
                  <c:v>23</c:v>
                </c:pt>
                <c:pt idx="20">
                  <c:v>22</c:v>
                </c:pt>
                <c:pt idx="21">
                  <c:v>22</c:v>
                </c:pt>
                <c:pt idx="22">
                  <c:v>21</c:v>
                </c:pt>
                <c:pt idx="23">
                  <c:v>18</c:v>
                </c:pt>
                <c:pt idx="24">
                  <c:v>18</c:v>
                </c:pt>
                <c:pt idx="25">
                  <c:v>18</c:v>
                </c:pt>
                <c:pt idx="26">
                  <c:v>16</c:v>
                </c:pt>
                <c:pt idx="27">
                  <c:v>15</c:v>
                </c:pt>
                <c:pt idx="28">
                  <c:v>15</c:v>
                </c:pt>
                <c:pt idx="29">
                  <c:v>13</c:v>
                </c:pt>
                <c:pt idx="30">
                  <c:v>11</c:v>
                </c:pt>
                <c:pt idx="31">
                  <c:v>10</c:v>
                </c:pt>
                <c:pt idx="32">
                  <c:v>8</c:v>
                </c:pt>
                <c:pt idx="33">
                  <c:v>8</c:v>
                </c:pt>
                <c:pt idx="34">
                  <c:v>8</c:v>
                </c:pt>
                <c:pt idx="35">
                  <c:v>6</c:v>
                </c:pt>
                <c:pt idx="36">
                  <c:v>4</c:v>
                </c:pt>
                <c:pt idx="37">
                  <c:v>3</c:v>
                </c:pt>
                <c:pt idx="38">
                  <c:v>3</c:v>
                </c:pt>
                <c:pt idx="39">
                  <c:v>3</c:v>
                </c:pt>
                <c:pt idx="40">
                  <c:v>3</c:v>
                </c:pt>
                <c:pt idx="41">
                  <c:v>2</c:v>
                </c:pt>
                <c:pt idx="42">
                  <c:v>2</c:v>
                </c:pt>
                <c:pt idx="43">
                  <c:v>2</c:v>
                </c:pt>
                <c:pt idx="44">
                  <c:v>1</c:v>
                </c:pt>
                <c:pt idx="45">
                  <c:v>1</c:v>
                </c:pt>
                <c:pt idx="46">
                  <c:v>1</c:v>
                </c:pt>
                <c:pt idx="47">
                  <c:v>1</c:v>
                </c:pt>
                <c:pt idx="48">
                  <c:v>1</c:v>
                </c:pt>
                <c:pt idx="49">
                  <c:v>1</c:v>
                </c:pt>
              </c:numCache>
            </c:numRef>
          </c:val>
          <c:extLst>
            <c:ext xmlns:c16="http://schemas.microsoft.com/office/drawing/2014/chart" uri="{C3380CC4-5D6E-409C-BE32-E72D297353CC}">
              <c16:uniqueId val="{00000000-69E5-4106-A3ED-14A074D7A8C3}"/>
            </c:ext>
          </c:extLst>
        </c:ser>
        <c:dLbls>
          <c:dLblPos val="inEnd"/>
          <c:showLegendKey val="0"/>
          <c:showVal val="1"/>
          <c:showCatName val="0"/>
          <c:showSerName val="0"/>
          <c:showPercent val="0"/>
          <c:showBubbleSize val="0"/>
        </c:dLbls>
        <c:gapWidth val="100"/>
        <c:overlap val="-24"/>
        <c:axId val="447490776"/>
        <c:axId val="447489464"/>
      </c:barChart>
      <c:catAx>
        <c:axId val="447490776"/>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crossAx val="447489464"/>
        <c:crosses val="autoZero"/>
        <c:auto val="1"/>
        <c:lblAlgn val="ctr"/>
        <c:lblOffset val="100"/>
        <c:noMultiLvlLbl val="0"/>
      </c:catAx>
      <c:valAx>
        <c:axId val="447489464"/>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crossAx val="447490776"/>
        <c:crosses val="autoZero"/>
        <c:crossBetween val="between"/>
      </c:valAx>
      <c:spPr>
        <a:noFill/>
        <a:ln>
          <a:noFill/>
        </a:ln>
        <a:effectLst/>
      </c:spPr>
    </c:plotArea>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Unintentional Deaths 2017</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lcd!$I$1</c:f>
              <c:strCache>
                <c:ptCount val="1"/>
                <c:pt idx="0">
                  <c:v>Deaths</c:v>
                </c:pt>
              </c:strCache>
            </c:strRef>
          </c:tx>
          <c:spPr>
            <a:solidFill>
              <a:schemeClr val="accent1"/>
            </a:solidFill>
            <a:ln>
              <a:noFill/>
            </a:ln>
            <a:effectLst/>
          </c:spPr>
          <c:invertIfNegative val="0"/>
          <c:dLbls>
            <c:dLbl>
              <c:idx val="2"/>
              <c:tx>
                <c:rich>
                  <a:bodyPr/>
                  <a:lstStyle/>
                  <a:p>
                    <a:fld id="{8E7C0E46-DBF9-4FD7-9CA4-48E06DB7FA96}" type="VALUE">
                      <a:rPr lang="en-US" sz="1050" b="1">
                        <a:solidFill>
                          <a:srgbClr val="FF0000"/>
                        </a:solidFill>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893A-4CFB-BE8A-D303FA1D5388}"/>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lcd!$G$2:$H$11</c:f>
              <c:multiLvlStrCache>
                <c:ptCount val="10"/>
                <c:lvl>
                  <c:pt idx="0">
                    <c:v>Unintentional Poisoning</c:v>
                  </c:pt>
                  <c:pt idx="1">
                    <c:v>Unintentional MV Traffic</c:v>
                  </c:pt>
                  <c:pt idx="2">
                    <c:v>Unintentional Fall</c:v>
                  </c:pt>
                  <c:pt idx="3">
                    <c:v>Unintentional Unspecified</c:v>
                  </c:pt>
                  <c:pt idx="4">
                    <c:v>Unintentional Suffocation</c:v>
                  </c:pt>
                  <c:pt idx="5">
                    <c:v>Unintentional Drowning</c:v>
                  </c:pt>
                  <c:pt idx="6">
                    <c:v>Unintentional Fire/burn</c:v>
                  </c:pt>
                  <c:pt idx="7">
                    <c:v>Unintentional Natural/ Environment</c:v>
                  </c:pt>
                  <c:pt idx="8">
                    <c:v>Unintentional Other Spec., classifiable</c:v>
                  </c:pt>
                  <c:pt idx="9">
                    <c:v>Unintentional Other Spec., NEC&lt;sup&gt;&lt;font size=2&gt;N&lt;/font&gt;&lt;/sup&gt;</c:v>
                  </c:pt>
                </c:lvl>
                <c:lvl>
                  <c:pt idx="0">
                    <c:v>1</c:v>
                  </c:pt>
                  <c:pt idx="1">
                    <c:v>2</c:v>
                  </c:pt>
                  <c:pt idx="2">
                    <c:v>3</c:v>
                  </c:pt>
                  <c:pt idx="3">
                    <c:v>4</c:v>
                  </c:pt>
                  <c:pt idx="4">
                    <c:v>5</c:v>
                  </c:pt>
                  <c:pt idx="5">
                    <c:v>6</c:v>
                  </c:pt>
                  <c:pt idx="6">
                    <c:v>7</c:v>
                  </c:pt>
                  <c:pt idx="7">
                    <c:v>8</c:v>
                  </c:pt>
                  <c:pt idx="8">
                    <c:v>9</c:v>
                  </c:pt>
                  <c:pt idx="9">
                    <c:v>10</c:v>
                  </c:pt>
                </c:lvl>
              </c:multiLvlStrCache>
            </c:multiLvlStrRef>
          </c:cat>
          <c:val>
            <c:numRef>
              <c:f>lcd!$I$2:$I$11</c:f>
              <c:numCache>
                <c:formatCode>General</c:formatCode>
                <c:ptCount val="10"/>
                <c:pt idx="0">
                  <c:v>64565</c:v>
                </c:pt>
                <c:pt idx="1">
                  <c:v>36393</c:v>
                </c:pt>
                <c:pt idx="2">
                  <c:v>36256</c:v>
                </c:pt>
                <c:pt idx="3">
                  <c:v>6546</c:v>
                </c:pt>
                <c:pt idx="4">
                  <c:v>5638</c:v>
                </c:pt>
                <c:pt idx="5">
                  <c:v>2900</c:v>
                </c:pt>
                <c:pt idx="6">
                  <c:v>2619</c:v>
                </c:pt>
                <c:pt idx="7">
                  <c:v>1676</c:v>
                </c:pt>
                <c:pt idx="8">
                  <c:v>1395</c:v>
                </c:pt>
                <c:pt idx="9">
                  <c:v>1232</c:v>
                </c:pt>
              </c:numCache>
            </c:numRef>
          </c:val>
          <c:extLst>
            <c:ext xmlns:c16="http://schemas.microsoft.com/office/drawing/2014/chart" uri="{C3380CC4-5D6E-409C-BE32-E72D297353CC}">
              <c16:uniqueId val="{00000001-893A-4CFB-BE8A-D303FA1D5388}"/>
            </c:ext>
          </c:extLst>
        </c:ser>
        <c:dLbls>
          <c:dLblPos val="outEnd"/>
          <c:showLegendKey val="0"/>
          <c:showVal val="1"/>
          <c:showCatName val="0"/>
          <c:showSerName val="0"/>
          <c:showPercent val="0"/>
          <c:showBubbleSize val="0"/>
        </c:dLbls>
        <c:gapWidth val="219"/>
        <c:overlap val="-27"/>
        <c:axId val="380324480"/>
        <c:axId val="380325464"/>
      </c:barChart>
      <c:catAx>
        <c:axId val="380324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80325464"/>
        <c:crosses val="autoZero"/>
        <c:auto val="1"/>
        <c:lblAlgn val="ctr"/>
        <c:lblOffset val="100"/>
        <c:noMultiLvlLbl val="0"/>
      </c:catAx>
      <c:valAx>
        <c:axId val="3803254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8032448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dirty="0"/>
              <a:t>Falls</a:t>
            </a:r>
            <a:r>
              <a:rPr lang="en-US" sz="1800" baseline="0" dirty="0"/>
              <a:t> by Population</a:t>
            </a:r>
            <a:endParaRPr lang="en-US" sz="1800"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A4B3-4721-9C35-A73B079B9313}"/>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A4B3-4721-9C35-A73B079B9313}"/>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A4B3-4721-9C35-A73B079B9313}"/>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A4B3-4721-9C35-A73B079B9313}"/>
              </c:ext>
            </c:extLst>
          </c:dPt>
          <c:dPt>
            <c:idx val="4"/>
            <c:bubble3D val="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A4B3-4721-9C35-A73B079B9313}"/>
              </c:ext>
            </c:extLst>
          </c:dPt>
          <c:dPt>
            <c:idx val="5"/>
            <c:bubble3D val="0"/>
            <c:spPr>
              <a:solidFill>
                <a:schemeClr val="accent6"/>
              </a:solidFill>
              <a:ln w="25400">
                <a:solidFill>
                  <a:schemeClr val="lt1"/>
                </a:solidFill>
              </a:ln>
              <a:effectLst/>
              <a:sp3d contourW="25400">
                <a:contourClr>
                  <a:schemeClr val="lt1"/>
                </a:contourClr>
              </a:sp3d>
            </c:spPr>
            <c:extLst>
              <c:ext xmlns:c16="http://schemas.microsoft.com/office/drawing/2014/chart" uri="{C3380CC4-5D6E-409C-BE32-E72D297353CC}">
                <c16:uniqueId val="{0000000B-A4B3-4721-9C35-A73B079B9313}"/>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'Med Surg'!$Y$3:$Y$8</c:f>
              <c:strCache>
                <c:ptCount val="6"/>
                <c:pt idx="0">
                  <c:v>Med-surg</c:v>
                </c:pt>
                <c:pt idx="1">
                  <c:v>Special Populations</c:v>
                </c:pt>
                <c:pt idx="2">
                  <c:v>ICU</c:v>
                </c:pt>
                <c:pt idx="3">
                  <c:v>W &amp; C</c:v>
                </c:pt>
                <c:pt idx="4">
                  <c:v>procedural</c:v>
                </c:pt>
                <c:pt idx="5">
                  <c:v>periop</c:v>
                </c:pt>
              </c:strCache>
            </c:strRef>
          </c:cat>
          <c:val>
            <c:numRef>
              <c:f>'Med Surg'!$Z$3:$Z$8</c:f>
              <c:numCache>
                <c:formatCode>0%</c:formatCode>
                <c:ptCount val="6"/>
                <c:pt idx="0">
                  <c:v>0.68</c:v>
                </c:pt>
                <c:pt idx="1">
                  <c:v>0.17</c:v>
                </c:pt>
                <c:pt idx="2">
                  <c:v>0.04</c:v>
                </c:pt>
                <c:pt idx="3">
                  <c:v>0.09</c:v>
                </c:pt>
                <c:pt idx="4">
                  <c:v>0.01</c:v>
                </c:pt>
                <c:pt idx="5">
                  <c:v>0.01</c:v>
                </c:pt>
              </c:numCache>
            </c:numRef>
          </c:val>
          <c:extLst>
            <c:ext xmlns:c16="http://schemas.microsoft.com/office/drawing/2014/chart" uri="{C3380CC4-5D6E-409C-BE32-E72D297353CC}">
              <c16:uniqueId val="{0000000C-A4B3-4721-9C35-A73B079B9313}"/>
            </c:ext>
          </c:extLst>
        </c:ser>
        <c:dLbls>
          <c:showLegendKey val="0"/>
          <c:showVal val="0"/>
          <c:showCatName val="0"/>
          <c:showSerName val="0"/>
          <c:showPercent val="0"/>
          <c:showBubbleSize val="0"/>
          <c:showLeaderLines val="1"/>
        </c:dLbls>
      </c:pie3DChart>
      <c:spPr>
        <a:noFill/>
        <a:ln>
          <a:noFill/>
        </a:ln>
        <a:effectLst/>
      </c:spPr>
    </c:plotArea>
    <c:legend>
      <c:legendPos val="r"/>
      <c:layout>
        <c:manualLayout>
          <c:xMode val="edge"/>
          <c:yMode val="edge"/>
          <c:x val="0.60935475910982273"/>
          <c:y val="0.17323891805191019"/>
          <c:w val="0.37397865430965693"/>
          <c:h val="0.74653105861767288"/>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a:t>Falls</a:t>
            </a:r>
            <a:r>
              <a:rPr lang="en-US" baseline="0"/>
              <a:t> through April</a:t>
            </a:r>
            <a:endParaRPr lang="en-US"/>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lineChart>
        <c:grouping val="standard"/>
        <c:varyColors val="0"/>
        <c:ser>
          <c:idx val="0"/>
          <c:order val="0"/>
          <c:tx>
            <c:strRef>
              <c:f>Sheet13!$B$1</c:f>
              <c:strCache>
                <c:ptCount val="1"/>
                <c:pt idx="0">
                  <c:v>all nursing</c:v>
                </c:pt>
              </c:strCache>
            </c:strRef>
          </c:tx>
          <c:spPr>
            <a:ln w="31750" cap="rnd">
              <a:solidFill>
                <a:schemeClr val="accent1">
                  <a:shade val="76000"/>
                </a:schemeClr>
              </a:solidFill>
              <a:round/>
            </a:ln>
            <a:effectLst/>
          </c:spPr>
          <c:marker>
            <c:symbol val="circle"/>
            <c:size val="17"/>
            <c:spPr>
              <a:solidFill>
                <a:schemeClr val="accent1">
                  <a:shade val="76000"/>
                </a:schemeClr>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Sheet13!$A$2:$A$4</c:f>
              <c:numCache>
                <c:formatCode>General</c:formatCode>
                <c:ptCount val="3"/>
                <c:pt idx="0">
                  <c:v>2017</c:v>
                </c:pt>
                <c:pt idx="1">
                  <c:v>2018</c:v>
                </c:pt>
                <c:pt idx="2">
                  <c:v>2019</c:v>
                </c:pt>
              </c:numCache>
            </c:numRef>
          </c:cat>
          <c:val>
            <c:numRef>
              <c:f>Sheet13!$B$2:$B$4</c:f>
              <c:numCache>
                <c:formatCode>General</c:formatCode>
                <c:ptCount val="3"/>
                <c:pt idx="0">
                  <c:v>268</c:v>
                </c:pt>
                <c:pt idx="1">
                  <c:v>265</c:v>
                </c:pt>
                <c:pt idx="2">
                  <c:v>231</c:v>
                </c:pt>
              </c:numCache>
            </c:numRef>
          </c:val>
          <c:smooth val="0"/>
          <c:extLst>
            <c:ext xmlns:c16="http://schemas.microsoft.com/office/drawing/2014/chart" uri="{C3380CC4-5D6E-409C-BE32-E72D297353CC}">
              <c16:uniqueId val="{00000000-A2DE-499D-AD15-3A67F5D26C74}"/>
            </c:ext>
          </c:extLst>
        </c:ser>
        <c:ser>
          <c:idx val="1"/>
          <c:order val="1"/>
          <c:tx>
            <c:strRef>
              <c:f>Sheet13!$C$1</c:f>
              <c:strCache>
                <c:ptCount val="1"/>
                <c:pt idx="0">
                  <c:v>med-surg</c:v>
                </c:pt>
              </c:strCache>
            </c:strRef>
          </c:tx>
          <c:spPr>
            <a:ln w="31750" cap="rnd">
              <a:solidFill>
                <a:schemeClr val="accent1">
                  <a:tint val="77000"/>
                </a:schemeClr>
              </a:solidFill>
              <a:round/>
            </a:ln>
            <a:effectLst/>
          </c:spPr>
          <c:marker>
            <c:symbol val="circle"/>
            <c:size val="17"/>
            <c:spPr>
              <a:solidFill>
                <a:schemeClr val="accent1">
                  <a:tint val="77000"/>
                </a:schemeClr>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Sheet13!$A$2:$A$4</c:f>
              <c:numCache>
                <c:formatCode>General</c:formatCode>
                <c:ptCount val="3"/>
                <c:pt idx="0">
                  <c:v>2017</c:v>
                </c:pt>
                <c:pt idx="1">
                  <c:v>2018</c:v>
                </c:pt>
                <c:pt idx="2">
                  <c:v>2019</c:v>
                </c:pt>
              </c:numCache>
            </c:numRef>
          </c:cat>
          <c:val>
            <c:numRef>
              <c:f>Sheet13!$C$2:$C$4</c:f>
              <c:numCache>
                <c:formatCode>General</c:formatCode>
                <c:ptCount val="3"/>
                <c:pt idx="0">
                  <c:v>193</c:v>
                </c:pt>
                <c:pt idx="1">
                  <c:v>183</c:v>
                </c:pt>
                <c:pt idx="2">
                  <c:v>158</c:v>
                </c:pt>
              </c:numCache>
            </c:numRef>
          </c:val>
          <c:smooth val="0"/>
          <c:extLst>
            <c:ext xmlns:c16="http://schemas.microsoft.com/office/drawing/2014/chart" uri="{C3380CC4-5D6E-409C-BE32-E72D297353CC}">
              <c16:uniqueId val="{00000001-A2DE-499D-AD15-3A67F5D26C74}"/>
            </c:ext>
          </c:extLst>
        </c:ser>
        <c:dLbls>
          <c:dLblPos val="ctr"/>
          <c:showLegendKey val="0"/>
          <c:showVal val="1"/>
          <c:showCatName val="0"/>
          <c:showSerName val="0"/>
          <c:showPercent val="0"/>
          <c:showBubbleSize val="0"/>
        </c:dLbls>
        <c:marker val="1"/>
        <c:smooth val="0"/>
        <c:axId val="632152000"/>
        <c:axId val="632155608"/>
      </c:lineChart>
      <c:catAx>
        <c:axId val="632152000"/>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en-US"/>
          </a:p>
        </c:txPr>
        <c:crossAx val="632155608"/>
        <c:crosses val="autoZero"/>
        <c:auto val="1"/>
        <c:lblAlgn val="ctr"/>
        <c:lblOffset val="100"/>
        <c:noMultiLvlLbl val="0"/>
      </c:catAx>
      <c:valAx>
        <c:axId val="632155608"/>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none"/>
        <c:minorTickMark val="none"/>
        <c:tickLblPos val="nextTo"/>
        <c:crossAx val="632152000"/>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Sheet3!$A$2:$A$10</cx:f>
        <cx:lvl ptCount="9">
          <cx:pt idx="0">ASA</cx:pt>
          <cx:pt idx="1">CLD</cx:pt>
          <cx:pt idx="2">Other</cx:pt>
          <cx:pt idx="3">PCA</cx:pt>
          <cx:pt idx="4">PSA</cx:pt>
          <cx:pt idx="5">PT / OT</cx:pt>
          <cx:pt idx="6">RN</cx:pt>
          <cx:pt idx="7">Tech</cx:pt>
          <cx:pt idx="8">Transport</cx:pt>
        </cx:lvl>
      </cx:strDim>
      <cx:numDim type="val">
        <cx:f>Sheet3!$B$2:$B$10</cx:f>
        <cx:lvl ptCount="9" formatCode="General">
          <cx:pt idx="0">5</cx:pt>
          <cx:pt idx="1">6</cx:pt>
          <cx:pt idx="2">15</cx:pt>
          <cx:pt idx="3">201</cx:pt>
          <cx:pt idx="4">72</cx:pt>
          <cx:pt idx="5">14</cx:pt>
          <cx:pt idx="6">658</cx:pt>
          <cx:pt idx="7">44</cx:pt>
          <cx:pt idx="8">25</cx:pt>
        </cx:lvl>
      </cx:numDim>
    </cx:data>
  </cx:chartData>
  <cx:chart>
    <cx:title pos="t" align="ctr" overlay="0">
      <cx:tx>
        <cx:txData>
          <cx:v>Attendance by Role</cx:v>
        </cx:txData>
      </cx:tx>
      <cx:txPr>
        <a:bodyPr spcFirstLastPara="1" vertOverflow="ellipsis" horzOverflow="overflow" wrap="square" lIns="0" tIns="0" rIns="0" bIns="0" anchor="ctr" anchorCtr="1"/>
        <a:lstStyle/>
        <a:p>
          <a:pPr algn="ctr" rtl="0">
            <a:defRPr sz="2000"/>
          </a:pPr>
          <a:r>
            <a:rPr lang="en-US" sz="2000" b="0" i="0" u="none" strike="noStrike" baseline="0" dirty="0">
              <a:solidFill>
                <a:sysClr val="windowText" lastClr="000000">
                  <a:lumMod val="65000"/>
                  <a:lumOff val="35000"/>
                </a:sysClr>
              </a:solidFill>
              <a:latin typeface="Calibri" panose="020F0502020204030204"/>
            </a:rPr>
            <a:t>Attendance by Role</a:t>
          </a:r>
        </a:p>
      </cx:txPr>
    </cx:title>
    <cx:plotArea>
      <cx:plotAreaRegion>
        <cx:series layoutId="funnel" uniqueId="{285572AA-C58B-4CF5-87C4-312C5F188A5A}">
          <cx:tx>
            <cx:txData>
              <cx:f>Sheet3!$B$1</cx:f>
              <cx:v>number</cx:v>
            </cx:txData>
          </cx:tx>
          <cx:dataLabels>
            <cx:txPr>
              <a:bodyPr spcFirstLastPara="1" vertOverflow="ellipsis" horzOverflow="overflow" wrap="square" lIns="0" tIns="0" rIns="0" bIns="0" anchor="ctr" anchorCtr="1"/>
              <a:lstStyle/>
              <a:p>
                <a:pPr algn="ctr" rtl="0">
                  <a:defRPr sz="1100" b="1"/>
                </a:pPr>
                <a:endParaRPr lang="en-US" sz="1100" b="1" i="0" u="none" strike="noStrike" baseline="0">
                  <a:solidFill>
                    <a:prstClr val="black">
                      <a:lumMod val="65000"/>
                      <a:lumOff val="35000"/>
                    </a:prstClr>
                  </a:solidFill>
                  <a:latin typeface="Gill Sans MT" panose="020B0502020104020203"/>
                </a:endParaRPr>
              </a:p>
            </cx:txPr>
            <cx:visibility seriesName="0" categoryName="0" value="1"/>
          </cx:dataLabels>
          <cx:dataId val="0"/>
        </cx:series>
      </cx:plotAreaRegion>
      <cx:axis id="0">
        <cx:catScaling gapWidth="0.5"/>
        <cx:tickLabels/>
        <cx:txPr>
          <a:bodyPr spcFirstLastPara="1" vertOverflow="ellipsis" horzOverflow="overflow" wrap="square" lIns="0" tIns="0" rIns="0" bIns="0" anchor="ctr" anchorCtr="1"/>
          <a:lstStyle/>
          <a:p>
            <a:pPr algn="ctr" rtl="0">
              <a:defRPr sz="1000" b="1"/>
            </a:pPr>
            <a:endParaRPr lang="en-US" sz="1000" b="1" i="0" u="none" strike="noStrike" baseline="0">
              <a:solidFill>
                <a:prstClr val="black">
                  <a:lumMod val="65000"/>
                  <a:lumOff val="35000"/>
                </a:prstClr>
              </a:solidFill>
              <a:latin typeface="Gill Sans MT" panose="020B0502020104020203"/>
            </a:endParaRPr>
          </a:p>
        </cx:txPr>
      </cx:axis>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withinLinear" id="3">
  <a:schemeClr val="accent1"/>
  <a:schemeClr val="accent1"/>
  <a:schemeClr val="accent1"/>
  <a:schemeClr val="accent1"/>
  <a:schemeClr val="accent1"/>
  <a:schemeClr val="accent1"/>
</cs:colorStyle>
</file>

<file path=ppt/charts/style1.xml><?xml version="1.0" encoding="utf-8"?>
<cs:chartStyle xmlns:cs="http://schemas.microsoft.com/office/drawing/2012/chartStyle" xmlns:a="http://schemas.openxmlformats.org/drawingml/2006/main" id="291">
  <cs:axisTitle>
    <cs:lnRef idx="0"/>
    <cs:fillRef idx="0"/>
    <cs:effectRef idx="0"/>
    <cs:fontRef idx="minor">
      <a:schemeClr val="lt1">
        <a:lumMod val="75000"/>
      </a:schemeClr>
    </cs:fontRef>
    <cs:defRPr sz="1197" kern="1200"/>
  </cs:axisTitle>
  <cs:categoryAxis>
    <cs:lnRef idx="0"/>
    <cs:fillRef idx="0"/>
    <cs:effectRef idx="0"/>
    <cs:fontRef idx="minor">
      <a:schemeClr val="lt1">
        <a:lumMod val="75000"/>
      </a:schemeClr>
    </cs:fontRef>
    <cs:defRPr sz="1197" kern="1200"/>
  </cs:categoryAxis>
  <cs:chartArea>
    <cs:lnRef idx="0"/>
    <cs:fillRef idx="0"/>
    <cs:effectRef idx="0"/>
    <cs:fontRef idx="minor">
      <a:schemeClr val="lt1"/>
    </cs:fontRef>
    <cs:spPr>
      <a:solidFill>
        <a:schemeClr val="dk1">
          <a:lumMod val="75000"/>
          <a:lumOff val="25000"/>
        </a:schemeClr>
      </a:solidFill>
      <a:ln w="6350" cap="flat" cmpd="sng" algn="ctr">
        <a:solidFill>
          <a:schemeClr val="dk1">
            <a:tint val="75000"/>
          </a:schemeClr>
        </a:solidFill>
        <a:round/>
      </a:ln>
    </cs:spPr>
    <cs:defRPr sz="1330" kern="1200"/>
  </cs:chartArea>
  <cs:dataLabel>
    <cs:lnRef idx="0"/>
    <cs:fillRef idx="0">
      <cs:styleClr val="auto"/>
    </cs:fillRef>
    <cs:effectRef idx="0"/>
    <cs:fontRef idx="minor">
      <a:schemeClr val="lt1"/>
    </cs:fontRef>
    <cs:spPr>
      <a:solidFill>
        <a:schemeClr val="phClr">
          <a:alpha val="30000"/>
        </a:schemeClr>
      </a:solidFill>
      <a:ln>
        <a:solidFill>
          <a:schemeClr val="lt1">
            <a:alpha val="50000"/>
          </a:schemeClr>
        </a:solidFill>
        <a:round/>
      </a:ln>
      <a:effectLst>
        <a:outerShdw blurRad="63500" dist="88900" dir="2700000" algn="tl" rotWithShape="0">
          <a:prstClr val="black">
            <a:alpha val="40000"/>
          </a:prstClr>
        </a:outerShdw>
      </a:effectLst>
    </cs:spPr>
    <cs:defRPr sz="1197" b="1" i="0" u="none" strike="noStrike" kern="1200" baseline="0"/>
  </cs:dataLabel>
  <cs:dataLabelCallout>
    <cs:lnRef idx="0"/>
    <cs:fillRef idx="0">
      <cs:styleClr val="auto"/>
    </cs:fillRef>
    <cs:effectRef idx="0"/>
    <cs:fontRef idx="minor">
      <a:schemeClr val="lt1"/>
    </cs:fontRef>
    <cs:spPr>
      <a:solidFill>
        <a:schemeClr val="phClr">
          <a:alpha val="30000"/>
        </a:schemeClr>
      </a:solidFill>
      <a:ln>
        <a:solidFill>
          <a:schemeClr val="lt1">
            <a:alpha val="50000"/>
          </a:schemeClr>
        </a:solidFill>
        <a:round/>
      </a:ln>
      <a:effectLst>
        <a:outerShdw blurRad="63500" dist="88900" dir="2700000" algn="tl" rotWithShape="0">
          <a:prstClr val="black">
            <a:alpha val="40000"/>
          </a:prstClr>
        </a:outerShdw>
      </a:effectLst>
    </cs:spPr>
    <cs:defRPr sz="1197" b="1" i="0" u="none" strike="noStrike" kern="1200" baseline="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alpha val="88000"/>
        </a:schemeClr>
      </a:solidFill>
      <a:ln>
        <a:solidFill>
          <a:schemeClr val="phClr">
            <a:lumMod val="50000"/>
          </a:schemeClr>
        </a:solidFill>
      </a:ln>
    </cs:spPr>
  </cs:dataPoint>
  <cs:dataPoint3D>
    <cs:lnRef idx="0">
      <cs:styleClr val="auto"/>
    </cs:lnRef>
    <cs:fillRef idx="0">
      <cs:styleClr val="auto"/>
    </cs:fillRef>
    <cs:effectRef idx="0"/>
    <cs:fontRef idx="minor">
      <a:schemeClr val="tx1"/>
    </cs:fontRef>
    <cs:spPr>
      <a:solidFill>
        <a:schemeClr val="phClr">
          <a:alpha val="88000"/>
        </a:schemeClr>
      </a:solidFill>
      <a:ln>
        <a:solidFill>
          <a:schemeClr val="phClr">
            <a:lumMod val="50000"/>
          </a:schemeClr>
        </a:solidFill>
      </a:ln>
      <a:scene3d>
        <a:camera prst="orthographicFront"/>
        <a:lightRig rig="threePt" dir="t"/>
      </a:scene3d>
      <a:sp3d prstMaterial="flat"/>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dk1">
            <a:lumMod val="75000"/>
            <a:lumOff val="25000"/>
          </a:schemeClr>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lt1">
        <a:lumMod val="75000"/>
      </a:schemeClr>
    </cs:fontRef>
    <cs:spPr>
      <a:ln w="9525">
        <a:solidFill>
          <a:schemeClr val="dk1">
            <a:lumMod val="50000"/>
            <a:lumOff val="50000"/>
          </a:schemeClr>
        </a:solidFill>
      </a:ln>
    </cs:spPr>
    <cs:defRPr sz="1197" kern="1200"/>
  </cs:dataTable>
  <cs:downBar>
    <cs:lnRef idx="0"/>
    <cs:fillRef idx="0"/>
    <cs:effectRef idx="0"/>
    <cs:fontRef idx="minor">
      <a:schemeClr val="lt1"/>
    </cs:fontRef>
    <cs:spPr>
      <a:solidFill>
        <a:schemeClr val="dk1">
          <a:lumMod val="50000"/>
          <a:lumOff val="50000"/>
        </a:schemeClr>
      </a:solidFill>
      <a:ln w="9525">
        <a:solidFill>
          <a:schemeClr val="dk1">
            <a:lumMod val="75000"/>
          </a:schemeClr>
        </a:solidFill>
        <a:round/>
      </a:ln>
    </cs:spPr>
  </cs:downBar>
  <cs:dropLine>
    <cs:lnRef idx="0"/>
    <cs:fillRef idx="0"/>
    <cs:effectRef idx="0"/>
    <cs:fontRef idx="minor">
      <a:schemeClr val="dk1"/>
    </cs:fontRef>
    <cs:spPr>
      <a:ln w="9525">
        <a:solidFill>
          <a:schemeClr val="lt1">
            <a:lumMod val="50000"/>
          </a:schemeClr>
        </a:solidFill>
        <a:round/>
      </a:ln>
    </cs:spPr>
  </cs:dropLine>
  <cs:errorBar>
    <cs:lnRef idx="0"/>
    <cs:fillRef idx="0"/>
    <cs:effectRef idx="0"/>
    <cs:fontRef idx="minor">
      <a:schemeClr val="dk1"/>
    </cs:fontRef>
    <cs:spPr>
      <a:ln w="9525">
        <a:solidFill>
          <a:schemeClr val="lt1">
            <a:lumMod val="50000"/>
          </a:schemeClr>
        </a:solidFill>
        <a:round/>
      </a:ln>
    </cs:spPr>
  </cs:errorBar>
  <cs:floor>
    <cs:lnRef idx="0"/>
    <cs:fillRef idx="0"/>
    <cs:effectRef idx="0"/>
    <cs:fontRef idx="minor">
      <a:schemeClr val="tx1"/>
    </cs:fontRef>
    <cs:spPr>
      <a:solidFill>
        <a:schemeClr val="bg2">
          <a:lumMod val="75000"/>
          <a:alpha val="27000"/>
        </a:schemeClr>
      </a:solidFill>
      <a:sp3d/>
    </cs:spPr>
  </cs:floor>
  <cs:gridlineMajor>
    <cs:lnRef idx="0"/>
    <cs:fillRef idx="0"/>
    <cs:effectRef idx="0"/>
    <cs:fontRef idx="minor">
      <a:schemeClr val="tx1"/>
    </cs:fontRef>
    <cs:spPr>
      <a:ln w="9525">
        <a:solidFill>
          <a:schemeClr val="lt1">
            <a:lumMod val="50000"/>
          </a:schemeClr>
        </a:solidFill>
      </a:ln>
    </cs:spPr>
  </cs:gridlineMajor>
  <cs:gridlineMinor>
    <cs:lnRef idx="0"/>
    <cs:fillRef idx="0"/>
    <cs:effectRef idx="0"/>
    <cs:fontRef idx="minor">
      <a:schemeClr val="tx1"/>
    </cs:fontRef>
    <cs:spPr>
      <a:ln w="9525">
        <a:solidFill>
          <a:schemeClr val="lt1">
            <a:lumMod val="40000"/>
          </a:schemeClr>
        </a:solidFill>
      </a:ln>
    </cs:spPr>
  </cs:gridlineMinor>
  <cs:hiLoLine>
    <cs:lnRef idx="0"/>
    <cs:fillRef idx="0"/>
    <cs:effectRef idx="0"/>
    <cs:fontRef idx="minor">
      <a:schemeClr val="dk1"/>
    </cs:fontRef>
    <cs:spPr>
      <a:ln w="9525">
        <a:solidFill>
          <a:schemeClr val="lt1">
            <a:lumMod val="50000"/>
          </a:schemeClr>
        </a:solidFill>
        <a:round/>
      </a:ln>
    </cs:spPr>
  </cs:hiLoLine>
  <cs:leaderLine>
    <cs:lnRef idx="0"/>
    <cs:fillRef idx="0"/>
    <cs:effectRef idx="0"/>
    <cs:fontRef idx="minor">
      <a:schemeClr val="dk1"/>
    </cs:fontRef>
    <cs:spPr>
      <a:ln w="9525">
        <a:solidFill>
          <a:schemeClr val="lt1">
            <a:lumMod val="50000"/>
          </a:schemeClr>
        </a:solidFill>
        <a:round/>
      </a:ln>
    </cs:spPr>
  </cs:leaderLine>
  <cs:legend>
    <cs:lnRef idx="0"/>
    <cs:fillRef idx="0"/>
    <cs:effectRef idx="0"/>
    <cs:fontRef idx="minor">
      <a:schemeClr val="lt1">
        <a:lumMod val="7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75000"/>
      </a:schemeClr>
    </cs:fontRef>
    <cs:defRPr sz="1197" kern="1200"/>
  </cs:seriesAxis>
  <cs:seriesLine>
    <cs:lnRef idx="0"/>
    <cs:fillRef idx="0"/>
    <cs:effectRef idx="0"/>
    <cs:fontRef idx="minor">
      <a:schemeClr val="dk1"/>
    </cs:fontRef>
    <cs:spPr>
      <a:ln w="9525">
        <a:solidFill>
          <a:schemeClr val="lt1">
            <a:lumMod val="50000"/>
          </a:schemeClr>
        </a:solidFill>
        <a:round/>
      </a:ln>
    </cs:spPr>
  </cs:seriesLine>
  <cs:title>
    <cs:lnRef idx="0"/>
    <cs:fillRef idx="0"/>
    <cs:effectRef idx="0"/>
    <cs:fontRef idx="minor">
      <a:schemeClr val="lt1"/>
    </cs:fontRef>
    <cs:defRPr sz="2200" b="0" kern="1200" cap="all" baseline="0"/>
  </cs:title>
  <cs:trendline>
    <cs:lnRef idx="0">
      <cs:styleClr val="auto"/>
    </cs:lnRef>
    <cs:fillRef idx="0"/>
    <cs:effectRef idx="0"/>
    <cs:fontRef idx="minor">
      <a:schemeClr val="dk1"/>
    </cs:fontRef>
    <cs:spPr>
      <a:ln w="9525" cap="rnd">
        <a:solidFill>
          <a:schemeClr val="phClr">
            <a:alpha val="50000"/>
          </a:schemeClr>
        </a:solidFill>
      </a:ln>
    </cs:spPr>
  </cs:trendline>
  <cs:trendlineLabel>
    <cs:lnRef idx="0"/>
    <cs:fillRef idx="0"/>
    <cs:effectRef idx="0"/>
    <cs:fontRef idx="minor">
      <a:schemeClr val="lt1">
        <a:lumMod val="75000"/>
      </a:schemeClr>
    </cs:fontRef>
    <cs:defRPr sz="1197" kern="1200"/>
  </cs:trendlineLabel>
  <cs:upBar>
    <cs:lnRef idx="0"/>
    <cs:fillRef idx="0"/>
    <cs:effectRef idx="0"/>
    <cs:fontRef idx="minor">
      <a:schemeClr val="dk1"/>
    </cs:fontRef>
    <cs:spPr>
      <a:solidFill>
        <a:schemeClr val="lt1">
          <a:lumMod val="85000"/>
        </a:schemeClr>
      </a:solidFill>
      <a:ln w="9525">
        <a:solidFill>
          <a:schemeClr val="dk1">
            <a:lumMod val="50000"/>
          </a:schemeClr>
        </a:solidFill>
        <a:round/>
      </a:ln>
    </cs:spPr>
  </cs:upBar>
  <cs:valueAxis>
    <cs:lnRef idx="0"/>
    <cs:fillRef idx="0"/>
    <cs:effectRef idx="0"/>
    <cs:fontRef idx="minor">
      <a:schemeClr val="lt1">
        <a:lumMod val="75000"/>
      </a:schemeClr>
    </cs:fontRef>
    <cs:defRPr sz="1197" kern="1200"/>
  </cs:valueAxis>
  <cs:wall>
    <cs:lnRef idx="0"/>
    <cs:fillRef idx="0"/>
    <cs:effectRef idx="0"/>
    <cs:fontRef idx="minor">
      <a:schemeClr val="tx1"/>
    </cs:fontRef>
    <cs:spPr>
      <a:sp3d/>
    </cs:spPr>
  </cs:wall>
</cs:chartStyle>
</file>

<file path=ppt/charts/style2.xml><?xml version="1.0" encoding="utf-8"?>
<cs:chartStyle xmlns:cs="http://schemas.microsoft.com/office/drawing/2012/chartStyle" xmlns:a="http://schemas.openxmlformats.org/drawingml/2006/main" id="425">
  <cs:axisTitle>
    <cs:lnRef idx="0"/>
    <cs:fillRef idx="0"/>
    <cs:effectRef idx="0"/>
    <cs:fontRef idx="minor">
      <a:schemeClr val="tx1">
        <a:lumMod val="50000"/>
        <a:lumOff val="50000"/>
      </a:schemeClr>
    </cs:fontRef>
    <cs:defRPr sz="1197"/>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cs:chartArea>
  <cs:dataLabel>
    <cs:lnRef idx="0"/>
    <cs:fillRef idx="0"/>
    <cs:effectRef idx="0"/>
    <cs:fontRef idx="minor">
      <a:schemeClr val="tx1">
        <a:lumMod val="50000"/>
        <a:lumOff val="50000"/>
      </a:schemeClr>
    </cs:fontRef>
    <cs:defRPr sz="1197"/>
  </cs:dataLabel>
  <cs:dataLabelCallout>
    <cs:lnRef idx="0"/>
    <cs:fillRef idx="0"/>
    <cs:effectRef idx="0"/>
    <cs:fontRef idx="minor">
      <a:schemeClr val="dk1">
        <a:lumMod val="50000"/>
        <a:lumOff val="50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ln w="9525" cap="flat" cmpd="sng" algn="ctr">
        <a:solidFill>
          <a:schemeClr val="phClr">
            <a:alpha val="50000"/>
          </a:schemeClr>
        </a:solidFill>
        <a:round/>
      </a:ln>
    </cs:spPr>
  </cs:dataPoint>
  <cs:dataPoint3D>
    <cs:lnRef idx="0">
      <cs:styleClr val="auto"/>
    </cs:lnRef>
    <cs:fillRef idx="0">
      <cs:styleClr val="auto"/>
    </cs:fillRef>
    <cs:effectRef idx="0"/>
    <cs:fontRef idx="minor">
      <a:schemeClr val="dk1"/>
    </cs:fontRef>
    <cs:spPr>
      <a:solidFill>
        <a:schemeClr val="phClr"/>
      </a:solidFill>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4"/>
  <cs:dataPointWireframe>
    <cs:lnRef idx="0">
      <cs:styleClr val="auto"/>
    </cs:lnRef>
    <cs:fillRef idx="0"/>
    <cs:effectRef idx="0"/>
    <cs:fontRef idx="minor">
      <a:schemeClr val="dk1"/>
    </cs:fontRef>
    <cs:spPr>
      <a:ln w="2857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15000"/>
            <a:lumOff val="85000"/>
            <a:lumOff val="10000"/>
          </a:schemeClr>
        </a:solidFill>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50000"/>
        <a:lumOff val="50000"/>
      </a:schemeClr>
    </cs:fontRef>
    <cs:defRPr sz="1197"/>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cs:seriesAxis>
  <cs:seriesLine>
    <cs:lnRef idx="0"/>
    <cs:fillRef idx="0"/>
    <cs:effectRef idx="0"/>
    <cs:fontRef idx="minor">
      <a:schemeClr val="dk1"/>
    </cs:fontRef>
    <cs:spPr>
      <a:ln w="9525" cap="flat">
        <a:solidFill>
          <a:srgbClr val="D9D9D9"/>
        </a:solidFill>
        <a:round/>
      </a:ln>
    </cs:spPr>
  </cs:seriesLine>
  <cs:title>
    <cs:lnRef idx="0"/>
    <cs:fillRef idx="0"/>
    <cs:effectRef idx="0"/>
    <cs:fontRef idx="minor">
      <a:schemeClr val="tx1">
        <a:lumMod val="50000"/>
        <a:lumOff val="50000"/>
      </a:schemeClr>
    </cs:fontRef>
    <cs:defRPr sz="1862" cap="none" spc="2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50000"/>
        <a:lumOff val="50000"/>
      </a:schemeClr>
    </cs:fontRef>
    <cs:defRPr sz="1197"/>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50000"/>
        <a:lumOff val="50000"/>
      </a:schemeClr>
    </cs:fontRef>
    <cs:defRPr sz="1197"/>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styleClr val="auto"/>
    </cs:fillRef>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17"/>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diagrams/_rels/data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_rels/data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svg"/><Relationship Id="rId1" Type="http://schemas.openxmlformats.org/officeDocument/2006/relationships/image" Target="../media/image21.png"/><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_rels/drawing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svg"/><Relationship Id="rId1" Type="http://schemas.openxmlformats.org/officeDocument/2006/relationships/image" Target="../media/image21.png"/><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a:alpha val="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1D8196-99B2-43D2-8CCF-E6380DD5AB4D}" type="doc">
      <dgm:prSet loTypeId="urn:microsoft.com/office/officeart/2018/2/layout/IconVerticalSolidList" loCatId="icon" qsTypeId="urn:microsoft.com/office/officeart/2005/8/quickstyle/simple4" qsCatId="simple" csTypeId="urn:microsoft.com/office/officeart/2018/5/colors/Iconchunking_neutralicontext_colorful1" csCatId="colorful" phldr="1"/>
      <dgm:spPr/>
      <dgm:t>
        <a:bodyPr/>
        <a:lstStyle/>
        <a:p>
          <a:endParaRPr lang="en-US"/>
        </a:p>
      </dgm:t>
    </dgm:pt>
    <dgm:pt modelId="{7EC1F10C-9DF0-4366-9833-DEB9EBE3A116}">
      <dgm:prSet/>
      <dgm:spPr/>
      <dgm:t>
        <a:bodyPr/>
        <a:lstStyle/>
        <a:p>
          <a:r>
            <a:rPr lang="en-US" dirty="0"/>
            <a:t>Slings are hard to find</a:t>
          </a:r>
        </a:p>
      </dgm:t>
    </dgm:pt>
    <dgm:pt modelId="{A906A05F-7DFA-4CE1-B4F7-BA38FB7EF8B8}" type="parTrans" cxnId="{E79486D7-FB5A-4BB9-868C-9A704895E8D7}">
      <dgm:prSet/>
      <dgm:spPr/>
      <dgm:t>
        <a:bodyPr/>
        <a:lstStyle/>
        <a:p>
          <a:endParaRPr lang="en-US"/>
        </a:p>
      </dgm:t>
    </dgm:pt>
    <dgm:pt modelId="{E82E1335-037B-4BC1-8113-926FFF7BB605}" type="sibTrans" cxnId="{E79486D7-FB5A-4BB9-868C-9A704895E8D7}">
      <dgm:prSet/>
      <dgm:spPr/>
      <dgm:t>
        <a:bodyPr/>
        <a:lstStyle/>
        <a:p>
          <a:endParaRPr lang="en-US"/>
        </a:p>
      </dgm:t>
    </dgm:pt>
    <dgm:pt modelId="{8E0CEDBF-E207-4951-B526-3782C4A8202F}">
      <dgm:prSet/>
      <dgm:spPr/>
      <dgm:t>
        <a:bodyPr/>
        <a:lstStyle/>
        <a:p>
          <a:r>
            <a:rPr lang="en-US" dirty="0"/>
            <a:t>Not all units consistently stock chair alarm pads</a:t>
          </a:r>
        </a:p>
      </dgm:t>
    </dgm:pt>
    <dgm:pt modelId="{0BE1EE15-A572-4535-95EE-9C88FC24627C}" type="parTrans" cxnId="{F05FF408-AB89-4555-A861-BE66F1B71AB2}">
      <dgm:prSet/>
      <dgm:spPr/>
      <dgm:t>
        <a:bodyPr/>
        <a:lstStyle/>
        <a:p>
          <a:endParaRPr lang="en-US"/>
        </a:p>
      </dgm:t>
    </dgm:pt>
    <dgm:pt modelId="{AE6736E8-1045-441A-AEE8-BA2D14A171D9}" type="sibTrans" cxnId="{F05FF408-AB89-4555-A861-BE66F1B71AB2}">
      <dgm:prSet/>
      <dgm:spPr/>
      <dgm:t>
        <a:bodyPr/>
        <a:lstStyle/>
        <a:p>
          <a:endParaRPr lang="en-US"/>
        </a:p>
      </dgm:t>
    </dgm:pt>
    <dgm:pt modelId="{89CA0F65-AA3D-47A5-9A92-A40A24590962}">
      <dgm:prSet/>
      <dgm:spPr/>
      <dgm:t>
        <a:bodyPr/>
        <a:lstStyle/>
        <a:p>
          <a:r>
            <a:rPr lang="en-US" dirty="0"/>
            <a:t>Not all units have the cables to plug in beds and chair alarms into the walls</a:t>
          </a:r>
        </a:p>
      </dgm:t>
    </dgm:pt>
    <dgm:pt modelId="{E81CEFF0-7E6B-4E31-BE21-3AC3F8C14ECF}" type="parTrans" cxnId="{B796AB95-0D0C-48D2-98F2-01E739560A8A}">
      <dgm:prSet/>
      <dgm:spPr/>
      <dgm:t>
        <a:bodyPr/>
        <a:lstStyle/>
        <a:p>
          <a:endParaRPr lang="en-US"/>
        </a:p>
      </dgm:t>
    </dgm:pt>
    <dgm:pt modelId="{6649E231-DA19-4E50-AEE9-715BDF064B0B}" type="sibTrans" cxnId="{B796AB95-0D0C-48D2-98F2-01E739560A8A}">
      <dgm:prSet/>
      <dgm:spPr/>
      <dgm:t>
        <a:bodyPr/>
        <a:lstStyle/>
        <a:p>
          <a:endParaRPr lang="en-US"/>
        </a:p>
      </dgm:t>
    </dgm:pt>
    <dgm:pt modelId="{BF24A324-0646-458B-BD8D-922C577FB1AF}">
      <dgm:prSet/>
      <dgm:spPr/>
      <dgm:t>
        <a:bodyPr/>
        <a:lstStyle/>
        <a:p>
          <a:r>
            <a:rPr lang="en-US" dirty="0"/>
            <a:t>Not all units are using the patient agreement for falls</a:t>
          </a:r>
        </a:p>
      </dgm:t>
    </dgm:pt>
    <dgm:pt modelId="{0543DFAC-5AB3-48DB-AA9B-3390AAAA90CD}" type="parTrans" cxnId="{FE79C4C9-A24B-41D1-B092-71F7DE466C89}">
      <dgm:prSet/>
      <dgm:spPr/>
      <dgm:t>
        <a:bodyPr/>
        <a:lstStyle/>
        <a:p>
          <a:endParaRPr lang="en-US"/>
        </a:p>
      </dgm:t>
    </dgm:pt>
    <dgm:pt modelId="{651080FF-8E9D-48DE-B27C-63A988535095}" type="sibTrans" cxnId="{FE79C4C9-A24B-41D1-B092-71F7DE466C89}">
      <dgm:prSet/>
      <dgm:spPr/>
      <dgm:t>
        <a:bodyPr/>
        <a:lstStyle/>
        <a:p>
          <a:endParaRPr lang="en-US"/>
        </a:p>
      </dgm:t>
    </dgm:pt>
    <dgm:pt modelId="{4847CD19-ACE9-469B-AD71-E481B5735E41}">
      <dgm:prSet/>
      <dgm:spPr/>
      <dgm:t>
        <a:bodyPr/>
        <a:lstStyle/>
        <a:p>
          <a:r>
            <a:rPr lang="en-US" dirty="0"/>
            <a:t>Some units do not do hourly rounds or bedside report</a:t>
          </a:r>
        </a:p>
      </dgm:t>
    </dgm:pt>
    <dgm:pt modelId="{89D2D3FB-59A3-4439-AC4E-30E47C6FA9F9}" type="parTrans" cxnId="{3ED1288E-D060-42BC-A791-837B24836811}">
      <dgm:prSet/>
      <dgm:spPr/>
      <dgm:t>
        <a:bodyPr/>
        <a:lstStyle/>
        <a:p>
          <a:endParaRPr lang="en-US"/>
        </a:p>
      </dgm:t>
    </dgm:pt>
    <dgm:pt modelId="{FA302943-2C73-42A6-93B9-D9F73BCC78DB}" type="sibTrans" cxnId="{3ED1288E-D060-42BC-A791-837B24836811}">
      <dgm:prSet/>
      <dgm:spPr/>
      <dgm:t>
        <a:bodyPr/>
        <a:lstStyle/>
        <a:p>
          <a:endParaRPr lang="en-US"/>
        </a:p>
      </dgm:t>
    </dgm:pt>
    <dgm:pt modelId="{9FF8E8BA-BE2D-40C6-9F73-DA358A68481C}" type="pres">
      <dgm:prSet presAssocID="{B01D8196-99B2-43D2-8CCF-E6380DD5AB4D}" presName="root" presStyleCnt="0">
        <dgm:presLayoutVars>
          <dgm:dir/>
          <dgm:resizeHandles val="exact"/>
        </dgm:presLayoutVars>
      </dgm:prSet>
      <dgm:spPr/>
    </dgm:pt>
    <dgm:pt modelId="{BEA8A4C6-219D-4812-BFAE-0361164E508A}" type="pres">
      <dgm:prSet presAssocID="{7EC1F10C-9DF0-4366-9833-DEB9EBE3A116}" presName="compNode" presStyleCnt="0"/>
      <dgm:spPr/>
    </dgm:pt>
    <dgm:pt modelId="{D302CEDA-C677-4012-B901-05DE8DD12895}" type="pres">
      <dgm:prSet presAssocID="{7EC1F10C-9DF0-4366-9833-DEB9EBE3A116}" presName="bgRect" presStyleLbl="bgShp" presStyleIdx="0" presStyleCnt="5"/>
      <dgm:spPr/>
    </dgm:pt>
    <dgm:pt modelId="{3C9CAA6F-511F-44A1-8D9B-12A551F512E6}" type="pres">
      <dgm:prSet presAssocID="{7EC1F10C-9DF0-4366-9833-DEB9EBE3A116}"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agnifying glass"/>
        </a:ext>
      </dgm:extLst>
    </dgm:pt>
    <dgm:pt modelId="{5EE7EBB9-BA99-4C87-A8E5-BFE5C51CA551}" type="pres">
      <dgm:prSet presAssocID="{7EC1F10C-9DF0-4366-9833-DEB9EBE3A116}" presName="spaceRect" presStyleCnt="0"/>
      <dgm:spPr/>
    </dgm:pt>
    <dgm:pt modelId="{A7F84814-AA48-46F0-9CA3-7E135882FEE9}" type="pres">
      <dgm:prSet presAssocID="{7EC1F10C-9DF0-4366-9833-DEB9EBE3A116}" presName="parTx" presStyleLbl="revTx" presStyleIdx="0" presStyleCnt="5">
        <dgm:presLayoutVars>
          <dgm:chMax val="0"/>
          <dgm:chPref val="0"/>
        </dgm:presLayoutVars>
      </dgm:prSet>
      <dgm:spPr/>
    </dgm:pt>
    <dgm:pt modelId="{43963E3F-AE48-49F5-82D5-23D3C65B2DF9}" type="pres">
      <dgm:prSet presAssocID="{E82E1335-037B-4BC1-8113-926FFF7BB605}" presName="sibTrans" presStyleCnt="0"/>
      <dgm:spPr/>
    </dgm:pt>
    <dgm:pt modelId="{F0DAF3E7-8EFA-4EC1-A8D9-BCBAE80FEDA8}" type="pres">
      <dgm:prSet presAssocID="{8E0CEDBF-E207-4951-B526-3782C4A8202F}" presName="compNode" presStyleCnt="0"/>
      <dgm:spPr/>
    </dgm:pt>
    <dgm:pt modelId="{E7B689D0-1EC1-4B26-9CB7-D72007769C8E}" type="pres">
      <dgm:prSet presAssocID="{8E0CEDBF-E207-4951-B526-3782C4A8202F}" presName="bgRect" presStyleLbl="bgShp" presStyleIdx="1" presStyleCnt="5"/>
      <dgm:spPr/>
    </dgm:pt>
    <dgm:pt modelId="{75E7AC7E-033B-4166-87A3-FE6FDEF0662C}" type="pres">
      <dgm:prSet presAssocID="{8E0CEDBF-E207-4951-B526-3782C4A8202F}"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mark"/>
        </a:ext>
      </dgm:extLst>
    </dgm:pt>
    <dgm:pt modelId="{EA0340F4-27E6-4C02-BCB8-B38A1B4B4704}" type="pres">
      <dgm:prSet presAssocID="{8E0CEDBF-E207-4951-B526-3782C4A8202F}" presName="spaceRect" presStyleCnt="0"/>
      <dgm:spPr/>
    </dgm:pt>
    <dgm:pt modelId="{FF39E054-661B-4E29-9874-A6E8A223D730}" type="pres">
      <dgm:prSet presAssocID="{8E0CEDBF-E207-4951-B526-3782C4A8202F}" presName="parTx" presStyleLbl="revTx" presStyleIdx="1" presStyleCnt="5">
        <dgm:presLayoutVars>
          <dgm:chMax val="0"/>
          <dgm:chPref val="0"/>
        </dgm:presLayoutVars>
      </dgm:prSet>
      <dgm:spPr/>
    </dgm:pt>
    <dgm:pt modelId="{36EFA6DA-1093-4EF3-8F60-B2BFABDAF5FA}" type="pres">
      <dgm:prSet presAssocID="{AE6736E8-1045-441A-AEE8-BA2D14A171D9}" presName="sibTrans" presStyleCnt="0"/>
      <dgm:spPr/>
    </dgm:pt>
    <dgm:pt modelId="{856BBA5B-9778-45AF-81D0-A29FFBD64121}" type="pres">
      <dgm:prSet presAssocID="{89CA0F65-AA3D-47A5-9A92-A40A24590962}" presName="compNode" presStyleCnt="0"/>
      <dgm:spPr/>
    </dgm:pt>
    <dgm:pt modelId="{E0D088B4-131B-41FD-AB20-56DE03D9D398}" type="pres">
      <dgm:prSet presAssocID="{89CA0F65-AA3D-47A5-9A92-A40A24590962}" presName="bgRect" presStyleLbl="bgShp" presStyleIdx="2" presStyleCnt="5"/>
      <dgm:spPr/>
    </dgm:pt>
    <dgm:pt modelId="{2517C2FE-3CCD-4C6B-893F-46C8820307CC}" type="pres">
      <dgm:prSet presAssocID="{89CA0F65-AA3D-47A5-9A92-A40A24590962}"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ome"/>
        </a:ext>
      </dgm:extLst>
    </dgm:pt>
    <dgm:pt modelId="{6768C3C4-B170-44FC-A1E1-B8F1511C3E5C}" type="pres">
      <dgm:prSet presAssocID="{89CA0F65-AA3D-47A5-9A92-A40A24590962}" presName="spaceRect" presStyleCnt="0"/>
      <dgm:spPr/>
    </dgm:pt>
    <dgm:pt modelId="{6EA1DF65-D36E-47FB-920E-61A07B8A2009}" type="pres">
      <dgm:prSet presAssocID="{89CA0F65-AA3D-47A5-9A92-A40A24590962}" presName="parTx" presStyleLbl="revTx" presStyleIdx="2" presStyleCnt="5">
        <dgm:presLayoutVars>
          <dgm:chMax val="0"/>
          <dgm:chPref val="0"/>
        </dgm:presLayoutVars>
      </dgm:prSet>
      <dgm:spPr/>
    </dgm:pt>
    <dgm:pt modelId="{18919031-CBFB-47CB-9DA4-F480E25C548F}" type="pres">
      <dgm:prSet presAssocID="{6649E231-DA19-4E50-AEE9-715BDF064B0B}" presName="sibTrans" presStyleCnt="0"/>
      <dgm:spPr/>
    </dgm:pt>
    <dgm:pt modelId="{1C07BBA2-51B6-4E8E-98CB-A03BBC1604B6}" type="pres">
      <dgm:prSet presAssocID="{BF24A324-0646-458B-BD8D-922C577FB1AF}" presName="compNode" presStyleCnt="0"/>
      <dgm:spPr/>
    </dgm:pt>
    <dgm:pt modelId="{E401F8F8-5131-4368-8767-6415F5558979}" type="pres">
      <dgm:prSet presAssocID="{BF24A324-0646-458B-BD8D-922C577FB1AF}" presName="bgRect" presStyleLbl="bgShp" presStyleIdx="3" presStyleCnt="5"/>
      <dgm:spPr/>
    </dgm:pt>
    <dgm:pt modelId="{178C41D4-EA5D-4257-B75C-BE2B7572FA8C}" type="pres">
      <dgm:prSet presAssocID="{BF24A324-0646-458B-BD8D-922C577FB1AF}"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Presentation with Checklist"/>
        </a:ext>
      </dgm:extLst>
    </dgm:pt>
    <dgm:pt modelId="{A5FD2E2A-4FA8-4E94-87A7-D9B96CA1E9C3}" type="pres">
      <dgm:prSet presAssocID="{BF24A324-0646-458B-BD8D-922C577FB1AF}" presName="spaceRect" presStyleCnt="0"/>
      <dgm:spPr/>
    </dgm:pt>
    <dgm:pt modelId="{C92BBC45-B502-4D42-A1A8-78BF97BC96EB}" type="pres">
      <dgm:prSet presAssocID="{BF24A324-0646-458B-BD8D-922C577FB1AF}" presName="parTx" presStyleLbl="revTx" presStyleIdx="3" presStyleCnt="5">
        <dgm:presLayoutVars>
          <dgm:chMax val="0"/>
          <dgm:chPref val="0"/>
        </dgm:presLayoutVars>
      </dgm:prSet>
      <dgm:spPr/>
    </dgm:pt>
    <dgm:pt modelId="{B7E5E8F4-7163-4C04-8842-4FA40400BC88}" type="pres">
      <dgm:prSet presAssocID="{651080FF-8E9D-48DE-B27C-63A988535095}" presName="sibTrans" presStyleCnt="0"/>
      <dgm:spPr/>
    </dgm:pt>
    <dgm:pt modelId="{35B27691-5FA8-4D86-AA53-3648942C4704}" type="pres">
      <dgm:prSet presAssocID="{4847CD19-ACE9-469B-AD71-E481B5735E41}" presName="compNode" presStyleCnt="0"/>
      <dgm:spPr/>
    </dgm:pt>
    <dgm:pt modelId="{AFDDBB57-C1AF-41C7-BDBA-371C767F3DFF}" type="pres">
      <dgm:prSet presAssocID="{4847CD19-ACE9-469B-AD71-E481B5735E41}" presName="bgRect" presStyleLbl="bgShp" presStyleIdx="4" presStyleCnt="5"/>
      <dgm:spPr/>
    </dgm:pt>
    <dgm:pt modelId="{7658961C-1F85-4E5A-8430-862B06EEA489}" type="pres">
      <dgm:prSet presAssocID="{4847CD19-ACE9-469B-AD71-E481B5735E41}"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Warning"/>
        </a:ext>
      </dgm:extLst>
    </dgm:pt>
    <dgm:pt modelId="{96EB7EC0-D1A1-48F7-81D4-E684FB7DF029}" type="pres">
      <dgm:prSet presAssocID="{4847CD19-ACE9-469B-AD71-E481B5735E41}" presName="spaceRect" presStyleCnt="0"/>
      <dgm:spPr/>
    </dgm:pt>
    <dgm:pt modelId="{222ED7E6-BE63-4F51-B53A-3492EB3680A7}" type="pres">
      <dgm:prSet presAssocID="{4847CD19-ACE9-469B-AD71-E481B5735E41}" presName="parTx" presStyleLbl="revTx" presStyleIdx="4" presStyleCnt="5">
        <dgm:presLayoutVars>
          <dgm:chMax val="0"/>
          <dgm:chPref val="0"/>
        </dgm:presLayoutVars>
      </dgm:prSet>
      <dgm:spPr/>
    </dgm:pt>
  </dgm:ptLst>
  <dgm:cxnLst>
    <dgm:cxn modelId="{F05FF408-AB89-4555-A861-BE66F1B71AB2}" srcId="{B01D8196-99B2-43D2-8CCF-E6380DD5AB4D}" destId="{8E0CEDBF-E207-4951-B526-3782C4A8202F}" srcOrd="1" destOrd="0" parTransId="{0BE1EE15-A572-4535-95EE-9C88FC24627C}" sibTransId="{AE6736E8-1045-441A-AEE8-BA2D14A171D9}"/>
    <dgm:cxn modelId="{1265B633-DB10-46DE-9C4E-1F9669E70665}" type="presOf" srcId="{7EC1F10C-9DF0-4366-9833-DEB9EBE3A116}" destId="{A7F84814-AA48-46F0-9CA3-7E135882FEE9}" srcOrd="0" destOrd="0" presId="urn:microsoft.com/office/officeart/2018/2/layout/IconVerticalSolidList"/>
    <dgm:cxn modelId="{F7809845-BFE4-4D86-B85F-A0A700C6CB12}" type="presOf" srcId="{89CA0F65-AA3D-47A5-9A92-A40A24590962}" destId="{6EA1DF65-D36E-47FB-920E-61A07B8A2009}" srcOrd="0" destOrd="0" presId="urn:microsoft.com/office/officeart/2018/2/layout/IconVerticalSolidList"/>
    <dgm:cxn modelId="{A2345858-3325-4E01-9A88-63B13FB26835}" type="presOf" srcId="{B01D8196-99B2-43D2-8CCF-E6380DD5AB4D}" destId="{9FF8E8BA-BE2D-40C6-9F73-DA358A68481C}" srcOrd="0" destOrd="0" presId="urn:microsoft.com/office/officeart/2018/2/layout/IconVerticalSolidList"/>
    <dgm:cxn modelId="{3ED1288E-D060-42BC-A791-837B24836811}" srcId="{B01D8196-99B2-43D2-8CCF-E6380DD5AB4D}" destId="{4847CD19-ACE9-469B-AD71-E481B5735E41}" srcOrd="4" destOrd="0" parTransId="{89D2D3FB-59A3-4439-AC4E-30E47C6FA9F9}" sibTransId="{FA302943-2C73-42A6-93B9-D9F73BCC78DB}"/>
    <dgm:cxn modelId="{B796AB95-0D0C-48D2-98F2-01E739560A8A}" srcId="{B01D8196-99B2-43D2-8CCF-E6380DD5AB4D}" destId="{89CA0F65-AA3D-47A5-9A92-A40A24590962}" srcOrd="2" destOrd="0" parTransId="{E81CEFF0-7E6B-4E31-BE21-3AC3F8C14ECF}" sibTransId="{6649E231-DA19-4E50-AEE9-715BDF064B0B}"/>
    <dgm:cxn modelId="{633903BE-914B-4781-9CE6-EFBEFE280C34}" type="presOf" srcId="{8E0CEDBF-E207-4951-B526-3782C4A8202F}" destId="{FF39E054-661B-4E29-9874-A6E8A223D730}" srcOrd="0" destOrd="0" presId="urn:microsoft.com/office/officeart/2018/2/layout/IconVerticalSolidList"/>
    <dgm:cxn modelId="{FE79C4C9-A24B-41D1-B092-71F7DE466C89}" srcId="{B01D8196-99B2-43D2-8CCF-E6380DD5AB4D}" destId="{BF24A324-0646-458B-BD8D-922C577FB1AF}" srcOrd="3" destOrd="0" parTransId="{0543DFAC-5AB3-48DB-AA9B-3390AAAA90CD}" sibTransId="{651080FF-8E9D-48DE-B27C-63A988535095}"/>
    <dgm:cxn modelId="{55EB71CF-809A-4C13-BDD6-77CBE66E1A83}" type="presOf" srcId="{BF24A324-0646-458B-BD8D-922C577FB1AF}" destId="{C92BBC45-B502-4D42-A1A8-78BF97BC96EB}" srcOrd="0" destOrd="0" presId="urn:microsoft.com/office/officeart/2018/2/layout/IconVerticalSolidList"/>
    <dgm:cxn modelId="{E79486D7-FB5A-4BB9-868C-9A704895E8D7}" srcId="{B01D8196-99B2-43D2-8CCF-E6380DD5AB4D}" destId="{7EC1F10C-9DF0-4366-9833-DEB9EBE3A116}" srcOrd="0" destOrd="0" parTransId="{A906A05F-7DFA-4CE1-B4F7-BA38FB7EF8B8}" sibTransId="{E82E1335-037B-4BC1-8113-926FFF7BB605}"/>
    <dgm:cxn modelId="{3A5AC8DC-EB6A-4256-A5CA-967907B80906}" type="presOf" srcId="{4847CD19-ACE9-469B-AD71-E481B5735E41}" destId="{222ED7E6-BE63-4F51-B53A-3492EB3680A7}" srcOrd="0" destOrd="0" presId="urn:microsoft.com/office/officeart/2018/2/layout/IconVerticalSolidList"/>
    <dgm:cxn modelId="{E7D06263-7BA1-4111-B3FE-EA96CDA11381}" type="presParOf" srcId="{9FF8E8BA-BE2D-40C6-9F73-DA358A68481C}" destId="{BEA8A4C6-219D-4812-BFAE-0361164E508A}" srcOrd="0" destOrd="0" presId="urn:microsoft.com/office/officeart/2018/2/layout/IconVerticalSolidList"/>
    <dgm:cxn modelId="{77647888-F5EC-47E1-8854-E2B6B5D4D5CE}" type="presParOf" srcId="{BEA8A4C6-219D-4812-BFAE-0361164E508A}" destId="{D302CEDA-C677-4012-B901-05DE8DD12895}" srcOrd="0" destOrd="0" presId="urn:microsoft.com/office/officeart/2018/2/layout/IconVerticalSolidList"/>
    <dgm:cxn modelId="{56912A08-C565-4345-8805-FC0E205C150E}" type="presParOf" srcId="{BEA8A4C6-219D-4812-BFAE-0361164E508A}" destId="{3C9CAA6F-511F-44A1-8D9B-12A551F512E6}" srcOrd="1" destOrd="0" presId="urn:microsoft.com/office/officeart/2018/2/layout/IconVerticalSolidList"/>
    <dgm:cxn modelId="{66BC58BD-2E4F-472F-9782-DD9098FBD4DC}" type="presParOf" srcId="{BEA8A4C6-219D-4812-BFAE-0361164E508A}" destId="{5EE7EBB9-BA99-4C87-A8E5-BFE5C51CA551}" srcOrd="2" destOrd="0" presId="urn:microsoft.com/office/officeart/2018/2/layout/IconVerticalSolidList"/>
    <dgm:cxn modelId="{1EB98A7D-9359-444F-A2E1-69B32727E571}" type="presParOf" srcId="{BEA8A4C6-219D-4812-BFAE-0361164E508A}" destId="{A7F84814-AA48-46F0-9CA3-7E135882FEE9}" srcOrd="3" destOrd="0" presId="urn:microsoft.com/office/officeart/2018/2/layout/IconVerticalSolidList"/>
    <dgm:cxn modelId="{ED8EA971-C302-4D0C-B91F-77A136FDF21D}" type="presParOf" srcId="{9FF8E8BA-BE2D-40C6-9F73-DA358A68481C}" destId="{43963E3F-AE48-49F5-82D5-23D3C65B2DF9}" srcOrd="1" destOrd="0" presId="urn:microsoft.com/office/officeart/2018/2/layout/IconVerticalSolidList"/>
    <dgm:cxn modelId="{4D9D4C63-9740-4879-9B9C-7CBDD460F07C}" type="presParOf" srcId="{9FF8E8BA-BE2D-40C6-9F73-DA358A68481C}" destId="{F0DAF3E7-8EFA-4EC1-A8D9-BCBAE80FEDA8}" srcOrd="2" destOrd="0" presId="urn:microsoft.com/office/officeart/2018/2/layout/IconVerticalSolidList"/>
    <dgm:cxn modelId="{F690387C-E32B-4685-896A-005A7D9845EA}" type="presParOf" srcId="{F0DAF3E7-8EFA-4EC1-A8D9-BCBAE80FEDA8}" destId="{E7B689D0-1EC1-4B26-9CB7-D72007769C8E}" srcOrd="0" destOrd="0" presId="urn:microsoft.com/office/officeart/2018/2/layout/IconVerticalSolidList"/>
    <dgm:cxn modelId="{45C8C17E-C961-418E-AE77-4813828F1D2A}" type="presParOf" srcId="{F0DAF3E7-8EFA-4EC1-A8D9-BCBAE80FEDA8}" destId="{75E7AC7E-033B-4166-87A3-FE6FDEF0662C}" srcOrd="1" destOrd="0" presId="urn:microsoft.com/office/officeart/2018/2/layout/IconVerticalSolidList"/>
    <dgm:cxn modelId="{3FCEC6AB-2B44-420B-9D42-D5E67788992F}" type="presParOf" srcId="{F0DAF3E7-8EFA-4EC1-A8D9-BCBAE80FEDA8}" destId="{EA0340F4-27E6-4C02-BCB8-B38A1B4B4704}" srcOrd="2" destOrd="0" presId="urn:microsoft.com/office/officeart/2018/2/layout/IconVerticalSolidList"/>
    <dgm:cxn modelId="{E7E3B191-67FA-4E54-B994-09D38B1D5B5A}" type="presParOf" srcId="{F0DAF3E7-8EFA-4EC1-A8D9-BCBAE80FEDA8}" destId="{FF39E054-661B-4E29-9874-A6E8A223D730}" srcOrd="3" destOrd="0" presId="urn:microsoft.com/office/officeart/2018/2/layout/IconVerticalSolidList"/>
    <dgm:cxn modelId="{97AAF3E8-20EA-491A-91E1-E0D3B977DDC7}" type="presParOf" srcId="{9FF8E8BA-BE2D-40C6-9F73-DA358A68481C}" destId="{36EFA6DA-1093-4EF3-8F60-B2BFABDAF5FA}" srcOrd="3" destOrd="0" presId="urn:microsoft.com/office/officeart/2018/2/layout/IconVerticalSolidList"/>
    <dgm:cxn modelId="{797B1A7A-1E3D-4FAD-A483-695DC2F26A0B}" type="presParOf" srcId="{9FF8E8BA-BE2D-40C6-9F73-DA358A68481C}" destId="{856BBA5B-9778-45AF-81D0-A29FFBD64121}" srcOrd="4" destOrd="0" presId="urn:microsoft.com/office/officeart/2018/2/layout/IconVerticalSolidList"/>
    <dgm:cxn modelId="{46C024E1-1A4D-4BA3-9407-6D881D7855E9}" type="presParOf" srcId="{856BBA5B-9778-45AF-81D0-A29FFBD64121}" destId="{E0D088B4-131B-41FD-AB20-56DE03D9D398}" srcOrd="0" destOrd="0" presId="urn:microsoft.com/office/officeart/2018/2/layout/IconVerticalSolidList"/>
    <dgm:cxn modelId="{BCE909E3-A0B2-4940-8FA6-348CA8C1A2F5}" type="presParOf" srcId="{856BBA5B-9778-45AF-81D0-A29FFBD64121}" destId="{2517C2FE-3CCD-4C6B-893F-46C8820307CC}" srcOrd="1" destOrd="0" presId="urn:microsoft.com/office/officeart/2018/2/layout/IconVerticalSolidList"/>
    <dgm:cxn modelId="{68183125-3F83-4C1A-9EF2-B522878B1A42}" type="presParOf" srcId="{856BBA5B-9778-45AF-81D0-A29FFBD64121}" destId="{6768C3C4-B170-44FC-A1E1-B8F1511C3E5C}" srcOrd="2" destOrd="0" presId="urn:microsoft.com/office/officeart/2018/2/layout/IconVerticalSolidList"/>
    <dgm:cxn modelId="{ED262A45-5E14-4816-8A0F-F9FD15C79C85}" type="presParOf" srcId="{856BBA5B-9778-45AF-81D0-A29FFBD64121}" destId="{6EA1DF65-D36E-47FB-920E-61A07B8A2009}" srcOrd="3" destOrd="0" presId="urn:microsoft.com/office/officeart/2018/2/layout/IconVerticalSolidList"/>
    <dgm:cxn modelId="{A76E2C10-5B33-4711-B02E-8D4688F22FFA}" type="presParOf" srcId="{9FF8E8BA-BE2D-40C6-9F73-DA358A68481C}" destId="{18919031-CBFB-47CB-9DA4-F480E25C548F}" srcOrd="5" destOrd="0" presId="urn:microsoft.com/office/officeart/2018/2/layout/IconVerticalSolidList"/>
    <dgm:cxn modelId="{C9D84FD1-F948-498E-AD70-84B9C735CB5D}" type="presParOf" srcId="{9FF8E8BA-BE2D-40C6-9F73-DA358A68481C}" destId="{1C07BBA2-51B6-4E8E-98CB-A03BBC1604B6}" srcOrd="6" destOrd="0" presId="urn:microsoft.com/office/officeart/2018/2/layout/IconVerticalSolidList"/>
    <dgm:cxn modelId="{647DC876-4E99-445B-8A92-066AC00A0880}" type="presParOf" srcId="{1C07BBA2-51B6-4E8E-98CB-A03BBC1604B6}" destId="{E401F8F8-5131-4368-8767-6415F5558979}" srcOrd="0" destOrd="0" presId="urn:microsoft.com/office/officeart/2018/2/layout/IconVerticalSolidList"/>
    <dgm:cxn modelId="{96B883CC-914C-47AB-ADD1-D0FDDFC988A0}" type="presParOf" srcId="{1C07BBA2-51B6-4E8E-98CB-A03BBC1604B6}" destId="{178C41D4-EA5D-4257-B75C-BE2B7572FA8C}" srcOrd="1" destOrd="0" presId="urn:microsoft.com/office/officeart/2018/2/layout/IconVerticalSolidList"/>
    <dgm:cxn modelId="{4C2C65F7-CB13-40FE-823E-1188D66C6490}" type="presParOf" srcId="{1C07BBA2-51B6-4E8E-98CB-A03BBC1604B6}" destId="{A5FD2E2A-4FA8-4E94-87A7-D9B96CA1E9C3}" srcOrd="2" destOrd="0" presId="urn:microsoft.com/office/officeart/2018/2/layout/IconVerticalSolidList"/>
    <dgm:cxn modelId="{C561CF82-F10A-4E24-B910-1F41E8ABAAAB}" type="presParOf" srcId="{1C07BBA2-51B6-4E8E-98CB-A03BBC1604B6}" destId="{C92BBC45-B502-4D42-A1A8-78BF97BC96EB}" srcOrd="3" destOrd="0" presId="urn:microsoft.com/office/officeart/2018/2/layout/IconVerticalSolidList"/>
    <dgm:cxn modelId="{C1D19705-873C-4F70-BA93-40334C3B9E4F}" type="presParOf" srcId="{9FF8E8BA-BE2D-40C6-9F73-DA358A68481C}" destId="{B7E5E8F4-7163-4C04-8842-4FA40400BC88}" srcOrd="7" destOrd="0" presId="urn:microsoft.com/office/officeart/2018/2/layout/IconVerticalSolidList"/>
    <dgm:cxn modelId="{F086D0B7-D875-42EE-B941-1CD1FC264902}" type="presParOf" srcId="{9FF8E8BA-BE2D-40C6-9F73-DA358A68481C}" destId="{35B27691-5FA8-4D86-AA53-3648942C4704}" srcOrd="8" destOrd="0" presId="urn:microsoft.com/office/officeart/2018/2/layout/IconVerticalSolidList"/>
    <dgm:cxn modelId="{BAD5352A-CBC0-4E87-85D5-E2AB42402E95}" type="presParOf" srcId="{35B27691-5FA8-4D86-AA53-3648942C4704}" destId="{AFDDBB57-C1AF-41C7-BDBA-371C767F3DFF}" srcOrd="0" destOrd="0" presId="urn:microsoft.com/office/officeart/2018/2/layout/IconVerticalSolidList"/>
    <dgm:cxn modelId="{F1D1A9B5-7FDD-4F72-8E1D-9F323B643166}" type="presParOf" srcId="{35B27691-5FA8-4D86-AA53-3648942C4704}" destId="{7658961C-1F85-4E5A-8430-862B06EEA489}" srcOrd="1" destOrd="0" presId="urn:microsoft.com/office/officeart/2018/2/layout/IconVerticalSolidList"/>
    <dgm:cxn modelId="{F00D838A-FDDD-4AB5-8E75-EA1D5C164CB8}" type="presParOf" srcId="{35B27691-5FA8-4D86-AA53-3648942C4704}" destId="{96EB7EC0-D1A1-48F7-81D4-E684FB7DF029}" srcOrd="2" destOrd="0" presId="urn:microsoft.com/office/officeart/2018/2/layout/IconVerticalSolidList"/>
    <dgm:cxn modelId="{4C5272E6-7CD9-401E-B2C9-DC832892F8C1}" type="presParOf" srcId="{35B27691-5FA8-4D86-AA53-3648942C4704}" destId="{222ED7E6-BE63-4F51-B53A-3492EB3680A7}"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69D7812-045F-40E5-82FE-A312BD3DB735}" type="doc">
      <dgm:prSet loTypeId="urn:microsoft.com/office/officeart/2018/5/layout/CenteredIconLabelDescriptionList" loCatId="icon" qsTypeId="urn:microsoft.com/office/officeart/2005/8/quickstyle/simple4" qsCatId="simple" csTypeId="urn:microsoft.com/office/officeart/2018/5/colors/Iconchunking_neutralbg_accent0_3" csCatId="mainScheme" phldr="1"/>
      <dgm:spPr/>
      <dgm:t>
        <a:bodyPr/>
        <a:lstStyle/>
        <a:p>
          <a:endParaRPr lang="en-US"/>
        </a:p>
      </dgm:t>
    </dgm:pt>
    <dgm:pt modelId="{68C44028-8FEE-4FE3-9951-2FE33E569F59}">
      <dgm:prSet custT="1"/>
      <dgm:spPr/>
      <dgm:t>
        <a:bodyPr/>
        <a:lstStyle/>
        <a:p>
          <a:pPr>
            <a:defRPr b="1"/>
          </a:pPr>
          <a:r>
            <a:rPr lang="en-US" sz="2000" dirty="0"/>
            <a:t>Education provided to staff in recent falls fair</a:t>
          </a:r>
        </a:p>
      </dgm:t>
    </dgm:pt>
    <dgm:pt modelId="{563D1DB7-5EE2-4747-9E79-6DC9E897E3F2}" type="parTrans" cxnId="{0FEC94A8-2F19-4BE9-92A2-163E5E2EDFC9}">
      <dgm:prSet/>
      <dgm:spPr/>
      <dgm:t>
        <a:bodyPr/>
        <a:lstStyle/>
        <a:p>
          <a:endParaRPr lang="en-US"/>
        </a:p>
      </dgm:t>
    </dgm:pt>
    <dgm:pt modelId="{4A785971-DBEF-467C-846C-FFFE6513C7EB}" type="sibTrans" cxnId="{0FEC94A8-2F19-4BE9-92A2-163E5E2EDFC9}">
      <dgm:prSet/>
      <dgm:spPr/>
      <dgm:t>
        <a:bodyPr/>
        <a:lstStyle/>
        <a:p>
          <a:endParaRPr lang="en-US"/>
        </a:p>
      </dgm:t>
    </dgm:pt>
    <dgm:pt modelId="{A6037546-F0B7-4C23-A651-6698EFEEBA17}">
      <dgm:prSet custT="1"/>
      <dgm:spPr/>
      <dgm:t>
        <a:bodyPr/>
        <a:lstStyle/>
        <a:p>
          <a:pPr>
            <a:defRPr b="1"/>
          </a:pPr>
          <a:r>
            <a:rPr lang="en-US" sz="2000" dirty="0"/>
            <a:t>Deepen Manager Reviews</a:t>
          </a:r>
        </a:p>
      </dgm:t>
    </dgm:pt>
    <dgm:pt modelId="{09666FC2-EB69-4CD5-B38C-C31DF78F1839}" type="parTrans" cxnId="{F26F5C18-4368-4B76-ABD6-0A580C1D9AD1}">
      <dgm:prSet/>
      <dgm:spPr/>
      <dgm:t>
        <a:bodyPr/>
        <a:lstStyle/>
        <a:p>
          <a:endParaRPr lang="en-US"/>
        </a:p>
      </dgm:t>
    </dgm:pt>
    <dgm:pt modelId="{D741FB38-C409-459B-9C86-D116965C167B}" type="sibTrans" cxnId="{F26F5C18-4368-4B76-ABD6-0A580C1D9AD1}">
      <dgm:prSet/>
      <dgm:spPr/>
      <dgm:t>
        <a:bodyPr/>
        <a:lstStyle/>
        <a:p>
          <a:endParaRPr lang="en-US"/>
        </a:p>
      </dgm:t>
    </dgm:pt>
    <dgm:pt modelId="{AFE3203E-F6A6-4DD5-8673-B6BC94A54E4F}">
      <dgm:prSet/>
      <dgm:spPr/>
      <dgm:t>
        <a:bodyPr/>
        <a:lstStyle/>
        <a:p>
          <a:pPr algn="l"/>
          <a:r>
            <a:rPr lang="en-US" dirty="0"/>
            <a:t>Correct SI scores</a:t>
          </a:r>
        </a:p>
      </dgm:t>
    </dgm:pt>
    <dgm:pt modelId="{687C5C08-CD29-4017-82AD-D47AFE607E99}" type="parTrans" cxnId="{B9C3FAC6-7376-469A-B179-0C0CAB8BEDB3}">
      <dgm:prSet/>
      <dgm:spPr/>
      <dgm:t>
        <a:bodyPr/>
        <a:lstStyle/>
        <a:p>
          <a:endParaRPr lang="en-US"/>
        </a:p>
      </dgm:t>
    </dgm:pt>
    <dgm:pt modelId="{4A38A8B5-26CA-40B5-842F-5A920EDD86F5}" type="sibTrans" cxnId="{B9C3FAC6-7376-469A-B179-0C0CAB8BEDB3}">
      <dgm:prSet/>
      <dgm:spPr/>
      <dgm:t>
        <a:bodyPr/>
        <a:lstStyle/>
        <a:p>
          <a:endParaRPr lang="en-US"/>
        </a:p>
      </dgm:t>
    </dgm:pt>
    <dgm:pt modelId="{3923F6C7-7205-43E3-8B92-A1DFCE9C81DE}">
      <dgm:prSet/>
      <dgm:spPr/>
      <dgm:t>
        <a:bodyPr/>
        <a:lstStyle/>
        <a:p>
          <a:pPr algn="l"/>
          <a:r>
            <a:rPr lang="en-US" dirty="0"/>
            <a:t>Review each fall for Soarian post-fall assessment completion</a:t>
          </a:r>
        </a:p>
      </dgm:t>
    </dgm:pt>
    <dgm:pt modelId="{ABF46504-3345-41F2-B97E-1E175E368D7A}" type="parTrans" cxnId="{7F588646-3015-48B7-A27E-62771A1E9948}">
      <dgm:prSet/>
      <dgm:spPr/>
      <dgm:t>
        <a:bodyPr/>
        <a:lstStyle/>
        <a:p>
          <a:endParaRPr lang="en-US"/>
        </a:p>
      </dgm:t>
    </dgm:pt>
    <dgm:pt modelId="{8660DFA0-1AB4-46E3-9F34-81B73C04498D}" type="sibTrans" cxnId="{7F588646-3015-48B7-A27E-62771A1E9948}">
      <dgm:prSet/>
      <dgm:spPr/>
      <dgm:t>
        <a:bodyPr/>
        <a:lstStyle/>
        <a:p>
          <a:endParaRPr lang="en-US"/>
        </a:p>
      </dgm:t>
    </dgm:pt>
    <dgm:pt modelId="{36619548-8457-4F9D-9C39-C0F819834D7E}">
      <dgm:prSet/>
      <dgm:spPr/>
      <dgm:t>
        <a:bodyPr/>
        <a:lstStyle/>
        <a:p>
          <a:pPr algn="l"/>
          <a:r>
            <a:rPr lang="en-US" dirty="0"/>
            <a:t>Report 5 why’s countermeasures in huddle </a:t>
          </a:r>
        </a:p>
      </dgm:t>
    </dgm:pt>
    <dgm:pt modelId="{DEC9D357-6C42-4144-BA8F-40A34969C7AF}" type="parTrans" cxnId="{2284313D-EAE3-428D-8B8A-184C2032F692}">
      <dgm:prSet/>
      <dgm:spPr/>
      <dgm:t>
        <a:bodyPr/>
        <a:lstStyle/>
        <a:p>
          <a:endParaRPr lang="en-US"/>
        </a:p>
      </dgm:t>
    </dgm:pt>
    <dgm:pt modelId="{8109D1DF-59CF-4A14-A2A1-D99E9BA3EF01}" type="sibTrans" cxnId="{2284313D-EAE3-428D-8B8A-184C2032F692}">
      <dgm:prSet/>
      <dgm:spPr/>
      <dgm:t>
        <a:bodyPr/>
        <a:lstStyle/>
        <a:p>
          <a:endParaRPr lang="en-US"/>
        </a:p>
      </dgm:t>
    </dgm:pt>
    <dgm:pt modelId="{D2645027-C5B4-4FE9-B055-E7F11EE7604C}">
      <dgm:prSet custT="1"/>
      <dgm:spPr/>
      <dgm:t>
        <a:bodyPr/>
        <a:lstStyle/>
        <a:p>
          <a:pPr>
            <a:defRPr b="1"/>
          </a:pPr>
          <a:r>
            <a:rPr lang="en-US" sz="2000" dirty="0"/>
            <a:t>Work with clinical IS to more easily identify  patients with previous inpatient fall histories on admission</a:t>
          </a:r>
        </a:p>
      </dgm:t>
    </dgm:pt>
    <dgm:pt modelId="{5124975F-F4B9-460E-B660-7361B1743837}" type="parTrans" cxnId="{811CF18A-0535-4604-A234-B1A05CA44AB6}">
      <dgm:prSet/>
      <dgm:spPr/>
      <dgm:t>
        <a:bodyPr/>
        <a:lstStyle/>
        <a:p>
          <a:endParaRPr lang="en-US"/>
        </a:p>
      </dgm:t>
    </dgm:pt>
    <dgm:pt modelId="{2DD930DB-C480-4EED-87B3-532F4CA51F9E}" type="sibTrans" cxnId="{811CF18A-0535-4604-A234-B1A05CA44AB6}">
      <dgm:prSet/>
      <dgm:spPr/>
      <dgm:t>
        <a:bodyPr/>
        <a:lstStyle/>
        <a:p>
          <a:endParaRPr lang="en-US"/>
        </a:p>
      </dgm:t>
    </dgm:pt>
    <dgm:pt modelId="{F202EA15-8484-4FF6-A742-809646B3A2D8}" type="pres">
      <dgm:prSet presAssocID="{869D7812-045F-40E5-82FE-A312BD3DB735}" presName="root" presStyleCnt="0">
        <dgm:presLayoutVars>
          <dgm:dir/>
          <dgm:resizeHandles val="exact"/>
        </dgm:presLayoutVars>
      </dgm:prSet>
      <dgm:spPr/>
    </dgm:pt>
    <dgm:pt modelId="{AF976EE5-BD61-45DE-A1B1-D487518657D5}" type="pres">
      <dgm:prSet presAssocID="{68C44028-8FEE-4FE3-9951-2FE33E569F59}" presName="compNode" presStyleCnt="0"/>
      <dgm:spPr/>
    </dgm:pt>
    <dgm:pt modelId="{152DE8DD-C59C-4514-9AB6-587D021F387C}" type="pres">
      <dgm:prSet presAssocID="{68C44028-8FEE-4FE3-9951-2FE33E569F59}"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ooks"/>
        </a:ext>
      </dgm:extLst>
    </dgm:pt>
    <dgm:pt modelId="{A754CF57-935E-4616-9963-77C383354581}" type="pres">
      <dgm:prSet presAssocID="{68C44028-8FEE-4FE3-9951-2FE33E569F59}" presName="iconSpace" presStyleCnt="0"/>
      <dgm:spPr/>
    </dgm:pt>
    <dgm:pt modelId="{E3EBFB8A-7044-484C-A0D2-94375E95889C}" type="pres">
      <dgm:prSet presAssocID="{68C44028-8FEE-4FE3-9951-2FE33E569F59}" presName="parTx" presStyleLbl="revTx" presStyleIdx="0" presStyleCnt="6">
        <dgm:presLayoutVars>
          <dgm:chMax val="0"/>
          <dgm:chPref val="0"/>
        </dgm:presLayoutVars>
      </dgm:prSet>
      <dgm:spPr/>
    </dgm:pt>
    <dgm:pt modelId="{5E1A1123-FF39-4FF3-8454-CD9EFB4BB713}" type="pres">
      <dgm:prSet presAssocID="{68C44028-8FEE-4FE3-9951-2FE33E569F59}" presName="txSpace" presStyleCnt="0"/>
      <dgm:spPr/>
    </dgm:pt>
    <dgm:pt modelId="{8E973737-E4C5-4ABA-B6C1-DECDF5B79919}" type="pres">
      <dgm:prSet presAssocID="{68C44028-8FEE-4FE3-9951-2FE33E569F59}" presName="desTx" presStyleLbl="revTx" presStyleIdx="1" presStyleCnt="6">
        <dgm:presLayoutVars/>
      </dgm:prSet>
      <dgm:spPr/>
    </dgm:pt>
    <dgm:pt modelId="{964254C2-4368-4930-B170-C05761A90270}" type="pres">
      <dgm:prSet presAssocID="{4A785971-DBEF-467C-846C-FFFE6513C7EB}" presName="sibTrans" presStyleCnt="0"/>
      <dgm:spPr/>
    </dgm:pt>
    <dgm:pt modelId="{B1556D5E-F4B8-4E8C-ABF2-1029B8E3D029}" type="pres">
      <dgm:prSet presAssocID="{A6037546-F0B7-4C23-A651-6698EFEEBA17}" presName="compNode" presStyleCnt="0"/>
      <dgm:spPr/>
    </dgm:pt>
    <dgm:pt modelId="{44202D01-28B3-4A06-971E-C8D106D15ED3}" type="pres">
      <dgm:prSet presAssocID="{A6037546-F0B7-4C23-A651-6698EFEEBA17}"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mark"/>
        </a:ext>
      </dgm:extLst>
    </dgm:pt>
    <dgm:pt modelId="{4A6807E3-0923-420A-BBAF-D0894EEF35DA}" type="pres">
      <dgm:prSet presAssocID="{A6037546-F0B7-4C23-A651-6698EFEEBA17}" presName="iconSpace" presStyleCnt="0"/>
      <dgm:spPr/>
    </dgm:pt>
    <dgm:pt modelId="{23FBA244-FB19-4FD0-BDD6-F93822560226}" type="pres">
      <dgm:prSet presAssocID="{A6037546-F0B7-4C23-A651-6698EFEEBA17}" presName="parTx" presStyleLbl="revTx" presStyleIdx="2" presStyleCnt="6">
        <dgm:presLayoutVars>
          <dgm:chMax val="0"/>
          <dgm:chPref val="0"/>
        </dgm:presLayoutVars>
      </dgm:prSet>
      <dgm:spPr/>
    </dgm:pt>
    <dgm:pt modelId="{B770BC41-1155-4442-9685-5DDC2649CC4F}" type="pres">
      <dgm:prSet presAssocID="{A6037546-F0B7-4C23-A651-6698EFEEBA17}" presName="txSpace" presStyleCnt="0"/>
      <dgm:spPr/>
    </dgm:pt>
    <dgm:pt modelId="{9FB6809F-F73D-455B-8D38-DDE249E85D88}" type="pres">
      <dgm:prSet presAssocID="{A6037546-F0B7-4C23-A651-6698EFEEBA17}" presName="desTx" presStyleLbl="revTx" presStyleIdx="3" presStyleCnt="6" custScaleY="318914">
        <dgm:presLayoutVars/>
      </dgm:prSet>
      <dgm:spPr/>
    </dgm:pt>
    <dgm:pt modelId="{B33013A9-0BCB-436B-B4DB-88E35C1AE64D}" type="pres">
      <dgm:prSet presAssocID="{D741FB38-C409-459B-9C86-D116965C167B}" presName="sibTrans" presStyleCnt="0"/>
      <dgm:spPr/>
    </dgm:pt>
    <dgm:pt modelId="{B094DD57-2909-45A0-92DB-A28D00AA83E4}" type="pres">
      <dgm:prSet presAssocID="{D2645027-C5B4-4FE9-B055-E7F11EE7604C}" presName="compNode" presStyleCnt="0"/>
      <dgm:spPr/>
    </dgm:pt>
    <dgm:pt modelId="{D4AEC266-9694-4D9E-A48A-D06CB5E32FF7}" type="pres">
      <dgm:prSet presAssocID="{D2645027-C5B4-4FE9-B055-E7F11EE7604C}"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tethoscope"/>
        </a:ext>
      </dgm:extLst>
    </dgm:pt>
    <dgm:pt modelId="{4B5E8631-8A64-49E0-8415-7D2583773F82}" type="pres">
      <dgm:prSet presAssocID="{D2645027-C5B4-4FE9-B055-E7F11EE7604C}" presName="iconSpace" presStyleCnt="0"/>
      <dgm:spPr/>
    </dgm:pt>
    <dgm:pt modelId="{471190DD-9FC5-4AA6-9243-C8EDF0F08C28}" type="pres">
      <dgm:prSet presAssocID="{D2645027-C5B4-4FE9-B055-E7F11EE7604C}" presName="parTx" presStyleLbl="revTx" presStyleIdx="4" presStyleCnt="6">
        <dgm:presLayoutVars>
          <dgm:chMax val="0"/>
          <dgm:chPref val="0"/>
        </dgm:presLayoutVars>
      </dgm:prSet>
      <dgm:spPr/>
    </dgm:pt>
    <dgm:pt modelId="{E23E66A6-46A8-4786-99CD-C78D4EEDDF33}" type="pres">
      <dgm:prSet presAssocID="{D2645027-C5B4-4FE9-B055-E7F11EE7604C}" presName="txSpace" presStyleCnt="0"/>
      <dgm:spPr/>
    </dgm:pt>
    <dgm:pt modelId="{44E302B0-4CFC-447C-A55E-350D7860EBCE}" type="pres">
      <dgm:prSet presAssocID="{D2645027-C5B4-4FE9-B055-E7F11EE7604C}" presName="desTx" presStyleLbl="revTx" presStyleIdx="5" presStyleCnt="6">
        <dgm:presLayoutVars/>
      </dgm:prSet>
      <dgm:spPr/>
    </dgm:pt>
  </dgm:ptLst>
  <dgm:cxnLst>
    <dgm:cxn modelId="{F26F5C18-4368-4B76-ABD6-0A580C1D9AD1}" srcId="{869D7812-045F-40E5-82FE-A312BD3DB735}" destId="{A6037546-F0B7-4C23-A651-6698EFEEBA17}" srcOrd="1" destOrd="0" parTransId="{09666FC2-EB69-4CD5-B38C-C31DF78F1839}" sibTransId="{D741FB38-C409-459B-9C86-D116965C167B}"/>
    <dgm:cxn modelId="{2284313D-EAE3-428D-8B8A-184C2032F692}" srcId="{A6037546-F0B7-4C23-A651-6698EFEEBA17}" destId="{36619548-8457-4F9D-9C39-C0F819834D7E}" srcOrd="2" destOrd="0" parTransId="{DEC9D357-6C42-4144-BA8F-40A34969C7AF}" sibTransId="{8109D1DF-59CF-4A14-A2A1-D99E9BA3EF01}"/>
    <dgm:cxn modelId="{90E9A065-8F87-4165-ABBD-6734C4FDE04A}" type="presOf" srcId="{AFE3203E-F6A6-4DD5-8673-B6BC94A54E4F}" destId="{9FB6809F-F73D-455B-8D38-DDE249E85D88}" srcOrd="0" destOrd="0" presId="urn:microsoft.com/office/officeart/2018/5/layout/CenteredIconLabelDescriptionList"/>
    <dgm:cxn modelId="{7F588646-3015-48B7-A27E-62771A1E9948}" srcId="{A6037546-F0B7-4C23-A651-6698EFEEBA17}" destId="{3923F6C7-7205-43E3-8B92-A1DFCE9C81DE}" srcOrd="1" destOrd="0" parTransId="{ABF46504-3345-41F2-B97E-1E175E368D7A}" sibTransId="{8660DFA0-1AB4-46E3-9F34-81B73C04498D}"/>
    <dgm:cxn modelId="{B14B2469-BB5A-4C21-9342-EF7E7FCEDD79}" type="presOf" srcId="{D2645027-C5B4-4FE9-B055-E7F11EE7604C}" destId="{471190DD-9FC5-4AA6-9243-C8EDF0F08C28}" srcOrd="0" destOrd="0" presId="urn:microsoft.com/office/officeart/2018/5/layout/CenteredIconLabelDescriptionList"/>
    <dgm:cxn modelId="{811CF18A-0535-4604-A234-B1A05CA44AB6}" srcId="{869D7812-045F-40E5-82FE-A312BD3DB735}" destId="{D2645027-C5B4-4FE9-B055-E7F11EE7604C}" srcOrd="2" destOrd="0" parTransId="{5124975F-F4B9-460E-B660-7361B1743837}" sibTransId="{2DD930DB-C480-4EED-87B3-532F4CA51F9E}"/>
    <dgm:cxn modelId="{9A2E9192-396F-4738-B3B6-60B4D998EBCA}" type="presOf" srcId="{36619548-8457-4F9D-9C39-C0F819834D7E}" destId="{9FB6809F-F73D-455B-8D38-DDE249E85D88}" srcOrd="0" destOrd="2" presId="urn:microsoft.com/office/officeart/2018/5/layout/CenteredIconLabelDescriptionList"/>
    <dgm:cxn modelId="{0FEC94A8-2F19-4BE9-92A2-163E5E2EDFC9}" srcId="{869D7812-045F-40E5-82FE-A312BD3DB735}" destId="{68C44028-8FEE-4FE3-9951-2FE33E569F59}" srcOrd="0" destOrd="0" parTransId="{563D1DB7-5EE2-4747-9E79-6DC9E897E3F2}" sibTransId="{4A785971-DBEF-467C-846C-FFFE6513C7EB}"/>
    <dgm:cxn modelId="{262C9AB5-D0EB-407A-BAFF-34BD03B400F8}" type="presOf" srcId="{869D7812-045F-40E5-82FE-A312BD3DB735}" destId="{F202EA15-8484-4FF6-A742-809646B3A2D8}" srcOrd="0" destOrd="0" presId="urn:microsoft.com/office/officeart/2018/5/layout/CenteredIconLabelDescriptionList"/>
    <dgm:cxn modelId="{B9C3FAC6-7376-469A-B179-0C0CAB8BEDB3}" srcId="{A6037546-F0B7-4C23-A651-6698EFEEBA17}" destId="{AFE3203E-F6A6-4DD5-8673-B6BC94A54E4F}" srcOrd="0" destOrd="0" parTransId="{687C5C08-CD29-4017-82AD-D47AFE607E99}" sibTransId="{4A38A8B5-26CA-40B5-842F-5A920EDD86F5}"/>
    <dgm:cxn modelId="{E1BE5CC7-394A-463B-BFB5-A7E95C29A454}" type="presOf" srcId="{68C44028-8FEE-4FE3-9951-2FE33E569F59}" destId="{E3EBFB8A-7044-484C-A0D2-94375E95889C}" srcOrd="0" destOrd="0" presId="urn:microsoft.com/office/officeart/2018/5/layout/CenteredIconLabelDescriptionList"/>
    <dgm:cxn modelId="{25637ED9-3132-423D-ABB7-52A29FC49B6C}" type="presOf" srcId="{A6037546-F0B7-4C23-A651-6698EFEEBA17}" destId="{23FBA244-FB19-4FD0-BDD6-F93822560226}" srcOrd="0" destOrd="0" presId="urn:microsoft.com/office/officeart/2018/5/layout/CenteredIconLabelDescriptionList"/>
    <dgm:cxn modelId="{3167BBF4-D870-4095-8155-8DC5CD2FCE2D}" type="presOf" srcId="{3923F6C7-7205-43E3-8B92-A1DFCE9C81DE}" destId="{9FB6809F-F73D-455B-8D38-DDE249E85D88}" srcOrd="0" destOrd="1" presId="urn:microsoft.com/office/officeart/2018/5/layout/CenteredIconLabelDescriptionList"/>
    <dgm:cxn modelId="{60FA1796-304E-497F-8AA8-450CDB480348}" type="presParOf" srcId="{F202EA15-8484-4FF6-A742-809646B3A2D8}" destId="{AF976EE5-BD61-45DE-A1B1-D487518657D5}" srcOrd="0" destOrd="0" presId="urn:microsoft.com/office/officeart/2018/5/layout/CenteredIconLabelDescriptionList"/>
    <dgm:cxn modelId="{7FECA11A-57D0-49CC-BA2B-309B1B813EEC}" type="presParOf" srcId="{AF976EE5-BD61-45DE-A1B1-D487518657D5}" destId="{152DE8DD-C59C-4514-9AB6-587D021F387C}" srcOrd="0" destOrd="0" presId="urn:microsoft.com/office/officeart/2018/5/layout/CenteredIconLabelDescriptionList"/>
    <dgm:cxn modelId="{2686DE10-6610-4698-8514-9FAE529B1F74}" type="presParOf" srcId="{AF976EE5-BD61-45DE-A1B1-D487518657D5}" destId="{A754CF57-935E-4616-9963-77C383354581}" srcOrd="1" destOrd="0" presId="urn:microsoft.com/office/officeart/2018/5/layout/CenteredIconLabelDescriptionList"/>
    <dgm:cxn modelId="{CBAF2AE6-757E-42DC-924F-952CD22E2B92}" type="presParOf" srcId="{AF976EE5-BD61-45DE-A1B1-D487518657D5}" destId="{E3EBFB8A-7044-484C-A0D2-94375E95889C}" srcOrd="2" destOrd="0" presId="urn:microsoft.com/office/officeart/2018/5/layout/CenteredIconLabelDescriptionList"/>
    <dgm:cxn modelId="{8D3C4C4C-F8CC-48EC-B2CE-1EC3C27C2228}" type="presParOf" srcId="{AF976EE5-BD61-45DE-A1B1-D487518657D5}" destId="{5E1A1123-FF39-4FF3-8454-CD9EFB4BB713}" srcOrd="3" destOrd="0" presId="urn:microsoft.com/office/officeart/2018/5/layout/CenteredIconLabelDescriptionList"/>
    <dgm:cxn modelId="{6C790800-7286-43DC-951B-4FAD5C28F81D}" type="presParOf" srcId="{AF976EE5-BD61-45DE-A1B1-D487518657D5}" destId="{8E973737-E4C5-4ABA-B6C1-DECDF5B79919}" srcOrd="4" destOrd="0" presId="urn:microsoft.com/office/officeart/2018/5/layout/CenteredIconLabelDescriptionList"/>
    <dgm:cxn modelId="{FCE6B511-72D6-4692-89E2-B7CC4ABDB68B}" type="presParOf" srcId="{F202EA15-8484-4FF6-A742-809646B3A2D8}" destId="{964254C2-4368-4930-B170-C05761A90270}" srcOrd="1" destOrd="0" presId="urn:microsoft.com/office/officeart/2018/5/layout/CenteredIconLabelDescriptionList"/>
    <dgm:cxn modelId="{3F852DF3-9ECD-4AE7-94EB-FE3CD0852394}" type="presParOf" srcId="{F202EA15-8484-4FF6-A742-809646B3A2D8}" destId="{B1556D5E-F4B8-4E8C-ABF2-1029B8E3D029}" srcOrd="2" destOrd="0" presId="urn:microsoft.com/office/officeart/2018/5/layout/CenteredIconLabelDescriptionList"/>
    <dgm:cxn modelId="{A51FC108-DB51-4BB1-9110-F0B4F7B07901}" type="presParOf" srcId="{B1556D5E-F4B8-4E8C-ABF2-1029B8E3D029}" destId="{44202D01-28B3-4A06-971E-C8D106D15ED3}" srcOrd="0" destOrd="0" presId="urn:microsoft.com/office/officeart/2018/5/layout/CenteredIconLabelDescriptionList"/>
    <dgm:cxn modelId="{E626391F-5A33-434A-8E7A-3F85E86D82B5}" type="presParOf" srcId="{B1556D5E-F4B8-4E8C-ABF2-1029B8E3D029}" destId="{4A6807E3-0923-420A-BBAF-D0894EEF35DA}" srcOrd="1" destOrd="0" presId="urn:microsoft.com/office/officeart/2018/5/layout/CenteredIconLabelDescriptionList"/>
    <dgm:cxn modelId="{905E4582-768D-4C7E-B22D-A5E06C8714A0}" type="presParOf" srcId="{B1556D5E-F4B8-4E8C-ABF2-1029B8E3D029}" destId="{23FBA244-FB19-4FD0-BDD6-F93822560226}" srcOrd="2" destOrd="0" presId="urn:microsoft.com/office/officeart/2018/5/layout/CenteredIconLabelDescriptionList"/>
    <dgm:cxn modelId="{2E414B64-2DA7-4949-9DDB-F7921DD33412}" type="presParOf" srcId="{B1556D5E-F4B8-4E8C-ABF2-1029B8E3D029}" destId="{B770BC41-1155-4442-9685-5DDC2649CC4F}" srcOrd="3" destOrd="0" presId="urn:microsoft.com/office/officeart/2018/5/layout/CenteredIconLabelDescriptionList"/>
    <dgm:cxn modelId="{31C80F73-CFE2-478C-B1F3-F6C1A380A32D}" type="presParOf" srcId="{B1556D5E-F4B8-4E8C-ABF2-1029B8E3D029}" destId="{9FB6809F-F73D-455B-8D38-DDE249E85D88}" srcOrd="4" destOrd="0" presId="urn:microsoft.com/office/officeart/2018/5/layout/CenteredIconLabelDescriptionList"/>
    <dgm:cxn modelId="{D79FFD1E-C8A2-45E5-9B7C-6DD218DCFE48}" type="presParOf" srcId="{F202EA15-8484-4FF6-A742-809646B3A2D8}" destId="{B33013A9-0BCB-436B-B4DB-88E35C1AE64D}" srcOrd="3" destOrd="0" presId="urn:microsoft.com/office/officeart/2018/5/layout/CenteredIconLabelDescriptionList"/>
    <dgm:cxn modelId="{06DB9E3E-0980-42F5-AEFC-C338834E5099}" type="presParOf" srcId="{F202EA15-8484-4FF6-A742-809646B3A2D8}" destId="{B094DD57-2909-45A0-92DB-A28D00AA83E4}" srcOrd="4" destOrd="0" presId="urn:microsoft.com/office/officeart/2018/5/layout/CenteredIconLabelDescriptionList"/>
    <dgm:cxn modelId="{BF3CBC19-2C9A-48DA-9015-67C40570E87B}" type="presParOf" srcId="{B094DD57-2909-45A0-92DB-A28D00AA83E4}" destId="{D4AEC266-9694-4D9E-A48A-D06CB5E32FF7}" srcOrd="0" destOrd="0" presId="urn:microsoft.com/office/officeart/2018/5/layout/CenteredIconLabelDescriptionList"/>
    <dgm:cxn modelId="{1111499C-D1F8-4983-915E-611E28F53DA7}" type="presParOf" srcId="{B094DD57-2909-45A0-92DB-A28D00AA83E4}" destId="{4B5E8631-8A64-49E0-8415-7D2583773F82}" srcOrd="1" destOrd="0" presId="urn:microsoft.com/office/officeart/2018/5/layout/CenteredIconLabelDescriptionList"/>
    <dgm:cxn modelId="{EF629B6C-E84E-416C-BEEC-A76E72403A5C}" type="presParOf" srcId="{B094DD57-2909-45A0-92DB-A28D00AA83E4}" destId="{471190DD-9FC5-4AA6-9243-C8EDF0F08C28}" srcOrd="2" destOrd="0" presId="urn:microsoft.com/office/officeart/2018/5/layout/CenteredIconLabelDescriptionList"/>
    <dgm:cxn modelId="{9F929170-FFD9-4A99-B1A0-C6A51EB2776B}" type="presParOf" srcId="{B094DD57-2909-45A0-92DB-A28D00AA83E4}" destId="{E23E66A6-46A8-4786-99CD-C78D4EEDDF33}" srcOrd="3" destOrd="0" presId="urn:microsoft.com/office/officeart/2018/5/layout/CenteredIconLabelDescriptionList"/>
    <dgm:cxn modelId="{3D2D92F4-C389-45A5-BD2B-194EC7B21DE2}" type="presParOf" srcId="{B094DD57-2909-45A0-92DB-A28D00AA83E4}" destId="{44E302B0-4CFC-447C-A55E-350D7860EBCE}"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02CEDA-C677-4012-B901-05DE8DD12895}">
      <dsp:nvSpPr>
        <dsp:cNvPr id="0" name=""/>
        <dsp:cNvSpPr/>
      </dsp:nvSpPr>
      <dsp:spPr>
        <a:xfrm>
          <a:off x="0" y="3622"/>
          <a:ext cx="5913437" cy="771640"/>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3C9CAA6F-511F-44A1-8D9B-12A551F512E6}">
      <dsp:nvSpPr>
        <dsp:cNvPr id="0" name=""/>
        <dsp:cNvSpPr/>
      </dsp:nvSpPr>
      <dsp:spPr>
        <a:xfrm>
          <a:off x="233421" y="177241"/>
          <a:ext cx="424402" cy="42440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A7F84814-AA48-46F0-9CA3-7E135882FEE9}">
      <dsp:nvSpPr>
        <dsp:cNvPr id="0" name=""/>
        <dsp:cNvSpPr/>
      </dsp:nvSpPr>
      <dsp:spPr>
        <a:xfrm>
          <a:off x="891244" y="3622"/>
          <a:ext cx="5022192" cy="771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665" tIns="81665" rIns="81665" bIns="81665" numCol="1" spcCol="1270" anchor="ctr" anchorCtr="0">
          <a:noAutofit/>
        </a:bodyPr>
        <a:lstStyle/>
        <a:p>
          <a:pPr marL="0" lvl="0" indent="0" algn="l" defTabSz="844550">
            <a:lnSpc>
              <a:spcPct val="90000"/>
            </a:lnSpc>
            <a:spcBef>
              <a:spcPct val="0"/>
            </a:spcBef>
            <a:spcAft>
              <a:spcPct val="35000"/>
            </a:spcAft>
            <a:buNone/>
          </a:pPr>
          <a:r>
            <a:rPr lang="en-US" sz="1900" kern="1200" dirty="0"/>
            <a:t>Slings are hard to find</a:t>
          </a:r>
        </a:p>
      </dsp:txBody>
      <dsp:txXfrm>
        <a:off x="891244" y="3622"/>
        <a:ext cx="5022192" cy="771640"/>
      </dsp:txXfrm>
    </dsp:sp>
    <dsp:sp modelId="{E7B689D0-1EC1-4B26-9CB7-D72007769C8E}">
      <dsp:nvSpPr>
        <dsp:cNvPr id="0" name=""/>
        <dsp:cNvSpPr/>
      </dsp:nvSpPr>
      <dsp:spPr>
        <a:xfrm>
          <a:off x="0" y="968173"/>
          <a:ext cx="5913437" cy="771640"/>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75E7AC7E-033B-4166-87A3-FE6FDEF0662C}">
      <dsp:nvSpPr>
        <dsp:cNvPr id="0" name=""/>
        <dsp:cNvSpPr/>
      </dsp:nvSpPr>
      <dsp:spPr>
        <a:xfrm>
          <a:off x="233421" y="1141792"/>
          <a:ext cx="424402" cy="42440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FF39E054-661B-4E29-9874-A6E8A223D730}">
      <dsp:nvSpPr>
        <dsp:cNvPr id="0" name=""/>
        <dsp:cNvSpPr/>
      </dsp:nvSpPr>
      <dsp:spPr>
        <a:xfrm>
          <a:off x="891244" y="968173"/>
          <a:ext cx="5022192" cy="771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665" tIns="81665" rIns="81665" bIns="81665" numCol="1" spcCol="1270" anchor="ctr" anchorCtr="0">
          <a:noAutofit/>
        </a:bodyPr>
        <a:lstStyle/>
        <a:p>
          <a:pPr marL="0" lvl="0" indent="0" algn="l" defTabSz="844550">
            <a:lnSpc>
              <a:spcPct val="90000"/>
            </a:lnSpc>
            <a:spcBef>
              <a:spcPct val="0"/>
            </a:spcBef>
            <a:spcAft>
              <a:spcPct val="35000"/>
            </a:spcAft>
            <a:buNone/>
          </a:pPr>
          <a:r>
            <a:rPr lang="en-US" sz="1900" kern="1200" dirty="0"/>
            <a:t>Not all units consistently stock chair alarm pads</a:t>
          </a:r>
        </a:p>
      </dsp:txBody>
      <dsp:txXfrm>
        <a:off x="891244" y="968173"/>
        <a:ext cx="5022192" cy="771640"/>
      </dsp:txXfrm>
    </dsp:sp>
    <dsp:sp modelId="{E0D088B4-131B-41FD-AB20-56DE03D9D398}">
      <dsp:nvSpPr>
        <dsp:cNvPr id="0" name=""/>
        <dsp:cNvSpPr/>
      </dsp:nvSpPr>
      <dsp:spPr>
        <a:xfrm>
          <a:off x="0" y="1932723"/>
          <a:ext cx="5913437" cy="771640"/>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2517C2FE-3CCD-4C6B-893F-46C8820307CC}">
      <dsp:nvSpPr>
        <dsp:cNvPr id="0" name=""/>
        <dsp:cNvSpPr/>
      </dsp:nvSpPr>
      <dsp:spPr>
        <a:xfrm>
          <a:off x="233421" y="2106342"/>
          <a:ext cx="424402" cy="42440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6EA1DF65-D36E-47FB-920E-61A07B8A2009}">
      <dsp:nvSpPr>
        <dsp:cNvPr id="0" name=""/>
        <dsp:cNvSpPr/>
      </dsp:nvSpPr>
      <dsp:spPr>
        <a:xfrm>
          <a:off x="891244" y="1932723"/>
          <a:ext cx="5022192" cy="771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665" tIns="81665" rIns="81665" bIns="81665" numCol="1" spcCol="1270" anchor="ctr" anchorCtr="0">
          <a:noAutofit/>
        </a:bodyPr>
        <a:lstStyle/>
        <a:p>
          <a:pPr marL="0" lvl="0" indent="0" algn="l" defTabSz="844550">
            <a:lnSpc>
              <a:spcPct val="90000"/>
            </a:lnSpc>
            <a:spcBef>
              <a:spcPct val="0"/>
            </a:spcBef>
            <a:spcAft>
              <a:spcPct val="35000"/>
            </a:spcAft>
            <a:buNone/>
          </a:pPr>
          <a:r>
            <a:rPr lang="en-US" sz="1900" kern="1200" dirty="0"/>
            <a:t>Not all units have the cables to plug in beds and chair alarms into the walls</a:t>
          </a:r>
        </a:p>
      </dsp:txBody>
      <dsp:txXfrm>
        <a:off x="891244" y="1932723"/>
        <a:ext cx="5022192" cy="771640"/>
      </dsp:txXfrm>
    </dsp:sp>
    <dsp:sp modelId="{E401F8F8-5131-4368-8767-6415F5558979}">
      <dsp:nvSpPr>
        <dsp:cNvPr id="0" name=""/>
        <dsp:cNvSpPr/>
      </dsp:nvSpPr>
      <dsp:spPr>
        <a:xfrm>
          <a:off x="0" y="2897274"/>
          <a:ext cx="5913437" cy="771640"/>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178C41D4-EA5D-4257-B75C-BE2B7572FA8C}">
      <dsp:nvSpPr>
        <dsp:cNvPr id="0" name=""/>
        <dsp:cNvSpPr/>
      </dsp:nvSpPr>
      <dsp:spPr>
        <a:xfrm>
          <a:off x="233421" y="3070893"/>
          <a:ext cx="424402" cy="42440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C92BBC45-B502-4D42-A1A8-78BF97BC96EB}">
      <dsp:nvSpPr>
        <dsp:cNvPr id="0" name=""/>
        <dsp:cNvSpPr/>
      </dsp:nvSpPr>
      <dsp:spPr>
        <a:xfrm>
          <a:off x="891244" y="2897274"/>
          <a:ext cx="5022192" cy="771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665" tIns="81665" rIns="81665" bIns="81665" numCol="1" spcCol="1270" anchor="ctr" anchorCtr="0">
          <a:noAutofit/>
        </a:bodyPr>
        <a:lstStyle/>
        <a:p>
          <a:pPr marL="0" lvl="0" indent="0" algn="l" defTabSz="844550">
            <a:lnSpc>
              <a:spcPct val="90000"/>
            </a:lnSpc>
            <a:spcBef>
              <a:spcPct val="0"/>
            </a:spcBef>
            <a:spcAft>
              <a:spcPct val="35000"/>
            </a:spcAft>
            <a:buNone/>
          </a:pPr>
          <a:r>
            <a:rPr lang="en-US" sz="1900" kern="1200" dirty="0"/>
            <a:t>Not all units are using the patient agreement for falls</a:t>
          </a:r>
        </a:p>
      </dsp:txBody>
      <dsp:txXfrm>
        <a:off x="891244" y="2897274"/>
        <a:ext cx="5022192" cy="771640"/>
      </dsp:txXfrm>
    </dsp:sp>
    <dsp:sp modelId="{AFDDBB57-C1AF-41C7-BDBA-371C767F3DFF}">
      <dsp:nvSpPr>
        <dsp:cNvPr id="0" name=""/>
        <dsp:cNvSpPr/>
      </dsp:nvSpPr>
      <dsp:spPr>
        <a:xfrm>
          <a:off x="0" y="3861824"/>
          <a:ext cx="5913437" cy="771640"/>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7658961C-1F85-4E5A-8430-862B06EEA489}">
      <dsp:nvSpPr>
        <dsp:cNvPr id="0" name=""/>
        <dsp:cNvSpPr/>
      </dsp:nvSpPr>
      <dsp:spPr>
        <a:xfrm>
          <a:off x="233421" y="4035443"/>
          <a:ext cx="424402" cy="424402"/>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222ED7E6-BE63-4F51-B53A-3492EB3680A7}">
      <dsp:nvSpPr>
        <dsp:cNvPr id="0" name=""/>
        <dsp:cNvSpPr/>
      </dsp:nvSpPr>
      <dsp:spPr>
        <a:xfrm>
          <a:off x="891244" y="3861824"/>
          <a:ext cx="5022192" cy="771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665" tIns="81665" rIns="81665" bIns="81665" numCol="1" spcCol="1270" anchor="ctr" anchorCtr="0">
          <a:noAutofit/>
        </a:bodyPr>
        <a:lstStyle/>
        <a:p>
          <a:pPr marL="0" lvl="0" indent="0" algn="l" defTabSz="844550">
            <a:lnSpc>
              <a:spcPct val="90000"/>
            </a:lnSpc>
            <a:spcBef>
              <a:spcPct val="0"/>
            </a:spcBef>
            <a:spcAft>
              <a:spcPct val="35000"/>
            </a:spcAft>
            <a:buNone/>
          </a:pPr>
          <a:r>
            <a:rPr lang="en-US" sz="1900" kern="1200" dirty="0"/>
            <a:t>Some units do not do hourly rounds or bedside report</a:t>
          </a:r>
        </a:p>
      </dsp:txBody>
      <dsp:txXfrm>
        <a:off x="891244" y="3861824"/>
        <a:ext cx="5022192" cy="7716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2DE8DD-C59C-4514-9AB6-587D021F387C}">
      <dsp:nvSpPr>
        <dsp:cNvPr id="0" name=""/>
        <dsp:cNvSpPr/>
      </dsp:nvSpPr>
      <dsp:spPr>
        <a:xfrm>
          <a:off x="938846" y="320841"/>
          <a:ext cx="1001606" cy="100160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E3EBFB8A-7044-484C-A0D2-94375E95889C}">
      <dsp:nvSpPr>
        <dsp:cNvPr id="0" name=""/>
        <dsp:cNvSpPr/>
      </dsp:nvSpPr>
      <dsp:spPr>
        <a:xfrm>
          <a:off x="8783" y="1450634"/>
          <a:ext cx="2861733" cy="13415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b="1"/>
          </a:pPr>
          <a:r>
            <a:rPr lang="en-US" sz="2000" kern="1200" dirty="0"/>
            <a:t>Education provided to staff in recent falls fair</a:t>
          </a:r>
        </a:p>
      </dsp:txBody>
      <dsp:txXfrm>
        <a:off x="8783" y="1450634"/>
        <a:ext cx="2861733" cy="1341562"/>
      </dsp:txXfrm>
    </dsp:sp>
    <dsp:sp modelId="{8E973737-E4C5-4ABA-B6C1-DECDF5B79919}">
      <dsp:nvSpPr>
        <dsp:cNvPr id="0" name=""/>
        <dsp:cNvSpPr/>
      </dsp:nvSpPr>
      <dsp:spPr>
        <a:xfrm>
          <a:off x="8783" y="2851817"/>
          <a:ext cx="2861733" cy="449100"/>
        </a:xfrm>
        <a:prstGeom prst="rect">
          <a:avLst/>
        </a:prstGeom>
        <a:noFill/>
        <a:ln>
          <a:noFill/>
        </a:ln>
        <a:effectLst/>
      </dsp:spPr>
      <dsp:style>
        <a:lnRef idx="0">
          <a:scrgbClr r="0" g="0" b="0"/>
        </a:lnRef>
        <a:fillRef idx="0">
          <a:scrgbClr r="0" g="0" b="0"/>
        </a:fillRef>
        <a:effectRef idx="0">
          <a:scrgbClr r="0" g="0" b="0"/>
        </a:effectRef>
        <a:fontRef idx="minor"/>
      </dsp:style>
    </dsp:sp>
    <dsp:sp modelId="{44202D01-28B3-4A06-971E-C8D106D15ED3}">
      <dsp:nvSpPr>
        <dsp:cNvPr id="0" name=""/>
        <dsp:cNvSpPr/>
      </dsp:nvSpPr>
      <dsp:spPr>
        <a:xfrm>
          <a:off x="4301384" y="75056"/>
          <a:ext cx="1001606" cy="100160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23FBA244-FB19-4FD0-BDD6-F93822560226}">
      <dsp:nvSpPr>
        <dsp:cNvPr id="0" name=""/>
        <dsp:cNvSpPr/>
      </dsp:nvSpPr>
      <dsp:spPr>
        <a:xfrm>
          <a:off x="3371320" y="1204848"/>
          <a:ext cx="2861733" cy="13415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b="1"/>
          </a:pPr>
          <a:r>
            <a:rPr lang="en-US" sz="2000" kern="1200" dirty="0"/>
            <a:t>Deepen Manager Reviews</a:t>
          </a:r>
        </a:p>
      </dsp:txBody>
      <dsp:txXfrm>
        <a:off x="3371320" y="1204848"/>
        <a:ext cx="2861733" cy="1341562"/>
      </dsp:txXfrm>
    </dsp:sp>
    <dsp:sp modelId="{9FB6809F-F73D-455B-8D38-DDE249E85D88}">
      <dsp:nvSpPr>
        <dsp:cNvPr id="0" name=""/>
        <dsp:cNvSpPr/>
      </dsp:nvSpPr>
      <dsp:spPr>
        <a:xfrm>
          <a:off x="3371320" y="2114460"/>
          <a:ext cx="2861733" cy="14322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90000"/>
            </a:lnSpc>
            <a:spcBef>
              <a:spcPct val="0"/>
            </a:spcBef>
            <a:spcAft>
              <a:spcPct val="35000"/>
            </a:spcAft>
            <a:buNone/>
          </a:pPr>
          <a:r>
            <a:rPr lang="en-US" sz="1700" kern="1200" dirty="0"/>
            <a:t>Correct SI scores</a:t>
          </a:r>
        </a:p>
        <a:p>
          <a:pPr marL="0" lvl="0" indent="0" algn="l" defTabSz="755650">
            <a:lnSpc>
              <a:spcPct val="90000"/>
            </a:lnSpc>
            <a:spcBef>
              <a:spcPct val="0"/>
            </a:spcBef>
            <a:spcAft>
              <a:spcPct val="35000"/>
            </a:spcAft>
            <a:buNone/>
          </a:pPr>
          <a:r>
            <a:rPr lang="en-US" sz="1700" kern="1200" dirty="0"/>
            <a:t>Review each fall for Soarian post-fall assessment completion</a:t>
          </a:r>
        </a:p>
        <a:p>
          <a:pPr marL="0" lvl="0" indent="0" algn="l" defTabSz="755650">
            <a:lnSpc>
              <a:spcPct val="90000"/>
            </a:lnSpc>
            <a:spcBef>
              <a:spcPct val="0"/>
            </a:spcBef>
            <a:spcAft>
              <a:spcPct val="35000"/>
            </a:spcAft>
            <a:buNone/>
          </a:pPr>
          <a:r>
            <a:rPr lang="en-US" sz="1700" kern="1200" dirty="0"/>
            <a:t>Report 5 why’s countermeasures in huddle </a:t>
          </a:r>
        </a:p>
      </dsp:txBody>
      <dsp:txXfrm>
        <a:off x="3371320" y="2114460"/>
        <a:ext cx="2861733" cy="1432243"/>
      </dsp:txXfrm>
    </dsp:sp>
    <dsp:sp modelId="{D4AEC266-9694-4D9E-A48A-D06CB5E32FF7}">
      <dsp:nvSpPr>
        <dsp:cNvPr id="0" name=""/>
        <dsp:cNvSpPr/>
      </dsp:nvSpPr>
      <dsp:spPr>
        <a:xfrm>
          <a:off x="7663921" y="320841"/>
          <a:ext cx="1001606" cy="100160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471190DD-9FC5-4AA6-9243-C8EDF0F08C28}">
      <dsp:nvSpPr>
        <dsp:cNvPr id="0" name=""/>
        <dsp:cNvSpPr/>
      </dsp:nvSpPr>
      <dsp:spPr>
        <a:xfrm>
          <a:off x="6733857" y="1450634"/>
          <a:ext cx="2861733" cy="13415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b="1"/>
          </a:pPr>
          <a:r>
            <a:rPr lang="en-US" sz="2000" kern="1200" dirty="0"/>
            <a:t>Work with clinical IS to more easily identify  patients with previous inpatient fall histories on admission</a:t>
          </a:r>
        </a:p>
      </dsp:txBody>
      <dsp:txXfrm>
        <a:off x="6733857" y="1450634"/>
        <a:ext cx="2861733" cy="1341562"/>
      </dsp:txXfrm>
    </dsp:sp>
    <dsp:sp modelId="{44E302B0-4CFC-447C-A55E-350D7860EBCE}">
      <dsp:nvSpPr>
        <dsp:cNvPr id="0" name=""/>
        <dsp:cNvSpPr/>
      </dsp:nvSpPr>
      <dsp:spPr>
        <a:xfrm>
          <a:off x="6733857" y="2851817"/>
          <a:ext cx="2861733" cy="449100"/>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4/19/2022</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4/19/2022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4/19/2022</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4/19/2022</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7.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8.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microsoft.com/office/2014/relationships/chartEx" Target="../charts/chartEx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5F9E98A-4FF4-43D6-9C48-6DF0E7F2D2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D207A636-DC99-4588-80C4-9E069B97C3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2" name="Title 1">
            <a:extLst>
              <a:ext uri="{FF2B5EF4-FFF2-40B4-BE49-F238E27FC236}">
                <a16:creationId xmlns:a16="http://schemas.microsoft.com/office/drawing/2014/main" id="{F1F2A78D-B288-4F5A-8133-EE5F240E41D5}"/>
              </a:ext>
            </a:extLst>
          </p:cNvPr>
          <p:cNvSpPr>
            <a:spLocks noGrp="1"/>
          </p:cNvSpPr>
          <p:nvPr>
            <p:ph type="ctrTitle"/>
          </p:nvPr>
        </p:nvSpPr>
        <p:spPr>
          <a:xfrm>
            <a:off x="960933" y="960241"/>
            <a:ext cx="6849699" cy="4203872"/>
          </a:xfrm>
        </p:spPr>
        <p:txBody>
          <a:bodyPr anchor="ctr">
            <a:normAutofit/>
          </a:bodyPr>
          <a:lstStyle/>
          <a:p>
            <a:pPr algn="r"/>
            <a:r>
              <a:rPr lang="en-US" sz="5400" dirty="0"/>
              <a:t>Falls Update</a:t>
            </a:r>
          </a:p>
        </p:txBody>
      </p:sp>
      <p:sp>
        <p:nvSpPr>
          <p:cNvPr id="3" name="Subtitle 2">
            <a:extLst>
              <a:ext uri="{FF2B5EF4-FFF2-40B4-BE49-F238E27FC236}">
                <a16:creationId xmlns:a16="http://schemas.microsoft.com/office/drawing/2014/main" id="{5119FC14-503D-454E-A7A4-5EA1075B3C36}"/>
              </a:ext>
            </a:extLst>
          </p:cNvPr>
          <p:cNvSpPr>
            <a:spLocks noGrp="1"/>
          </p:cNvSpPr>
          <p:nvPr>
            <p:ph type="subTitle" idx="1"/>
          </p:nvPr>
        </p:nvSpPr>
        <p:spPr>
          <a:xfrm>
            <a:off x="8453071" y="964028"/>
            <a:ext cx="2770873" cy="4196299"/>
          </a:xfrm>
        </p:spPr>
        <p:txBody>
          <a:bodyPr anchor="ctr">
            <a:normAutofit/>
          </a:bodyPr>
          <a:lstStyle/>
          <a:p>
            <a:r>
              <a:rPr lang="en-US" dirty="0"/>
              <a:t>CNO-May </a:t>
            </a:r>
            <a:r>
              <a:rPr lang="en-US"/>
              <a:t>9</a:t>
            </a:r>
            <a:r>
              <a:rPr lang="en-US" baseline="30000"/>
              <a:t>th</a:t>
            </a:r>
            <a:r>
              <a:rPr lang="en-US"/>
              <a:t>,</a:t>
            </a:r>
            <a:endParaRPr lang="en-US" dirty="0"/>
          </a:p>
        </p:txBody>
      </p:sp>
      <p:cxnSp>
        <p:nvCxnSpPr>
          <p:cNvPr id="12" name="Straight Connector 11">
            <a:extLst>
              <a:ext uri="{FF2B5EF4-FFF2-40B4-BE49-F238E27FC236}">
                <a16:creationId xmlns:a16="http://schemas.microsoft.com/office/drawing/2014/main" id="{0F2BAA51-3181-4303-929A-FCD9C33F890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7685" y="1328764"/>
            <a:ext cx="0" cy="3466826"/>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D4ED6A5F-3B06-48C5-850F-8045C4DF69A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6" name="Straight Connector 15">
            <a:extLst>
              <a:ext uri="{FF2B5EF4-FFF2-40B4-BE49-F238E27FC236}">
                <a16:creationId xmlns:a16="http://schemas.microsoft.com/office/drawing/2014/main" id="{C9A60B9D-8DAC-4DA9-88DE-9911621A2B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543145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1B16D-B344-46ED-8127-4B2F49DF40F7}"/>
              </a:ext>
            </a:extLst>
          </p:cNvPr>
          <p:cNvSpPr>
            <a:spLocks noGrp="1"/>
          </p:cNvSpPr>
          <p:nvPr>
            <p:ph type="title"/>
          </p:nvPr>
        </p:nvSpPr>
        <p:spPr/>
        <p:txBody>
          <a:bodyPr/>
          <a:lstStyle/>
          <a:p>
            <a:r>
              <a:rPr lang="en-US" dirty="0"/>
              <a:t>Falls ranked 3</a:t>
            </a:r>
            <a:r>
              <a:rPr lang="en-US" baseline="30000" dirty="0"/>
              <a:t>rd</a:t>
            </a:r>
            <a:r>
              <a:rPr lang="en-US" dirty="0"/>
              <a:t> in all unintentional deaths in 2017</a:t>
            </a:r>
          </a:p>
        </p:txBody>
      </p:sp>
      <p:graphicFrame>
        <p:nvGraphicFramePr>
          <p:cNvPr id="4" name="Content Placeholder 3">
            <a:extLst>
              <a:ext uri="{FF2B5EF4-FFF2-40B4-BE49-F238E27FC236}">
                <a16:creationId xmlns:a16="http://schemas.microsoft.com/office/drawing/2014/main" id="{2AA90775-FE9F-42D4-8099-A64E82D9248A}"/>
              </a:ext>
            </a:extLst>
          </p:cNvPr>
          <p:cNvGraphicFramePr>
            <a:graphicFrameLocks noGrp="1"/>
          </p:cNvGraphicFramePr>
          <p:nvPr>
            <p:ph idx="1"/>
            <p:extLst>
              <p:ext uri="{D42A27DB-BD31-4B8C-83A1-F6EECF244321}">
                <p14:modId xmlns:p14="http://schemas.microsoft.com/office/powerpoint/2010/main" val="2843717466"/>
              </p:ext>
            </p:extLst>
          </p:nvPr>
        </p:nvGraphicFramePr>
        <p:xfrm>
          <a:off x="1450975" y="2016125"/>
          <a:ext cx="9604375" cy="3449638"/>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8D0E54C7-078A-474E-9AD6-0765F7BDBF7B}"/>
              </a:ext>
            </a:extLst>
          </p:cNvPr>
          <p:cNvSpPr txBox="1"/>
          <p:nvPr/>
        </p:nvSpPr>
        <p:spPr>
          <a:xfrm>
            <a:off x="968829" y="5823857"/>
            <a:ext cx="8436428" cy="415498"/>
          </a:xfrm>
          <a:prstGeom prst="rect">
            <a:avLst/>
          </a:prstGeom>
          <a:noFill/>
        </p:spPr>
        <p:txBody>
          <a:bodyPr wrap="square" rtlCol="0">
            <a:spAutoFit/>
          </a:bodyPr>
          <a:lstStyle/>
          <a:p>
            <a:r>
              <a:rPr lang="en-US" sz="1050" dirty="0"/>
              <a:t>Centers for Disease Control and Prevention. (2019, May 8). </a:t>
            </a:r>
            <a:r>
              <a:rPr lang="en-US" sz="1050" i="1" dirty="0"/>
              <a:t>Leading Causes of Death Reports</a:t>
            </a:r>
            <a:r>
              <a:rPr lang="en-US" sz="1050" dirty="0"/>
              <a:t>. Retrieved from WISQUARS: https://webappa.cdc.gov/cgi-bin/broker.exe</a:t>
            </a:r>
          </a:p>
        </p:txBody>
      </p:sp>
    </p:spTree>
    <p:extLst>
      <p:ext uri="{BB962C8B-B14F-4D97-AF65-F5344CB8AC3E}">
        <p14:creationId xmlns:p14="http://schemas.microsoft.com/office/powerpoint/2010/main" val="6623377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8" name="Rectangle 8">
            <a:extLst>
              <a:ext uri="{FF2B5EF4-FFF2-40B4-BE49-F238E27FC236}">
                <a16:creationId xmlns:a16="http://schemas.microsoft.com/office/drawing/2014/main" id="{10419CA0-BFB4-4390-AB8F-5DBFCA45D4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0">
            <a:extLst>
              <a:ext uri="{FF2B5EF4-FFF2-40B4-BE49-F238E27FC236}">
                <a16:creationId xmlns:a16="http://schemas.microsoft.com/office/drawing/2014/main" id="{5CF4C623-16D7-4722-8EFB-A5B0E3BC077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7" y="1847088"/>
            <a:ext cx="5548039"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D4A8A677-8688-43AD-B153-8793FAE9D767}"/>
              </a:ext>
            </a:extLst>
          </p:cNvPr>
          <p:cNvSpPr>
            <a:spLocks noGrp="1"/>
          </p:cNvSpPr>
          <p:nvPr>
            <p:ph type="title"/>
          </p:nvPr>
        </p:nvSpPr>
        <p:spPr>
          <a:xfrm>
            <a:off x="1451580" y="2004302"/>
            <a:ext cx="5550355" cy="3392590"/>
          </a:xfrm>
        </p:spPr>
        <p:txBody>
          <a:bodyPr>
            <a:normAutofit/>
          </a:bodyPr>
          <a:lstStyle/>
          <a:p>
            <a:r>
              <a:rPr lang="en-US" dirty="0"/>
              <a:t>Falls Were the leading cause of non-fatal injury in the US in 2017</a:t>
            </a:r>
          </a:p>
        </p:txBody>
      </p:sp>
      <p:sp>
        <p:nvSpPr>
          <p:cNvPr id="22" name="Rectangle 12">
            <a:extLst>
              <a:ext uri="{FF2B5EF4-FFF2-40B4-BE49-F238E27FC236}">
                <a16:creationId xmlns:a16="http://schemas.microsoft.com/office/drawing/2014/main" id="{596E9C81-ACBE-459E-A7D5-2BB824B68F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pSp>
        <p:nvGrpSpPr>
          <p:cNvPr id="23" name="Group 14">
            <a:extLst>
              <a:ext uri="{FF2B5EF4-FFF2-40B4-BE49-F238E27FC236}">
                <a16:creationId xmlns:a16="http://schemas.microsoft.com/office/drawing/2014/main" id="{CEBDCB18-ABE5-43B0-8B68-89FEDAECB8B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477388" y="482171"/>
            <a:ext cx="4074533" cy="5149101"/>
            <a:chOff x="7463259" y="583365"/>
            <a:chExt cx="4074533" cy="5181928"/>
          </a:xfrm>
        </p:grpSpPr>
        <p:sp>
          <p:nvSpPr>
            <p:cNvPr id="16" name="Rectangle 15">
              <a:extLst>
                <a:ext uri="{FF2B5EF4-FFF2-40B4-BE49-F238E27FC236}">
                  <a16:creationId xmlns:a16="http://schemas.microsoft.com/office/drawing/2014/main" id="{483C65C6-7268-490D-B4A8-927D45FAB6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3259" y="583365"/>
              <a:ext cx="4074533"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6133D4A5-82E5-43A0-9FF0-81B7AC16CD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76318" y="915807"/>
              <a:ext cx="345028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4" name="Picture 3">
            <a:extLst>
              <a:ext uri="{FF2B5EF4-FFF2-40B4-BE49-F238E27FC236}">
                <a16:creationId xmlns:a16="http://schemas.microsoft.com/office/drawing/2014/main" id="{AE5A4422-2118-4350-AF63-191F9AC40FDC}"/>
              </a:ext>
            </a:extLst>
          </p:cNvPr>
          <p:cNvPicPr/>
          <p:nvPr/>
        </p:nvPicPr>
        <p:blipFill rotWithShape="1">
          <a:blip r:embed="rId2"/>
          <a:srcRect l="29937" t="12416" r="30786" b="36074"/>
          <a:stretch/>
        </p:blipFill>
        <p:spPr bwMode="auto">
          <a:xfrm>
            <a:off x="7881257" y="914400"/>
            <a:ext cx="3254829" cy="4223657"/>
          </a:xfrm>
          <a:prstGeom prst="rect">
            <a:avLst/>
          </a:prstGeom>
          <a:extLst>
            <a:ext uri="{53640926-AAD7-44D8-BBD7-CCE9431645EC}">
              <a14:shadowObscured xmlns:a14="http://schemas.microsoft.com/office/drawing/2010/main"/>
            </a:ext>
          </a:extLst>
        </p:spPr>
      </p:pic>
      <p:pic>
        <p:nvPicPr>
          <p:cNvPr id="19" name="Picture 18">
            <a:extLst>
              <a:ext uri="{FF2B5EF4-FFF2-40B4-BE49-F238E27FC236}">
                <a16:creationId xmlns:a16="http://schemas.microsoft.com/office/drawing/2014/main" id="{08EC5C75-E28F-4899-9C2E-39431B82B74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1" name="Straight Connector 20">
            <a:extLst>
              <a:ext uri="{FF2B5EF4-FFF2-40B4-BE49-F238E27FC236}">
                <a16:creationId xmlns:a16="http://schemas.microsoft.com/office/drawing/2014/main" id="{46AAE0A1-60AD-4190-B85D-2DD8148369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5" name="Arrow: Down 4">
            <a:extLst>
              <a:ext uri="{FF2B5EF4-FFF2-40B4-BE49-F238E27FC236}">
                <a16:creationId xmlns:a16="http://schemas.microsoft.com/office/drawing/2014/main" id="{26824968-CF8E-45C2-9EC1-A32035F12424}"/>
              </a:ext>
            </a:extLst>
          </p:cNvPr>
          <p:cNvSpPr/>
          <p:nvPr/>
        </p:nvSpPr>
        <p:spPr>
          <a:xfrm rot="5400000">
            <a:off x="10088378" y="1565866"/>
            <a:ext cx="484632" cy="80554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C91D1618-80F5-472A-8318-D9D887898D00}"/>
              </a:ext>
            </a:extLst>
          </p:cNvPr>
          <p:cNvSpPr txBox="1"/>
          <p:nvPr/>
        </p:nvSpPr>
        <p:spPr>
          <a:xfrm>
            <a:off x="446314" y="5412066"/>
            <a:ext cx="6814457" cy="453073"/>
          </a:xfrm>
          <a:prstGeom prst="rect">
            <a:avLst/>
          </a:prstGeom>
          <a:noFill/>
        </p:spPr>
        <p:txBody>
          <a:bodyPr wrap="square" rtlCol="0">
            <a:spAutoFit/>
          </a:bodyPr>
          <a:lstStyle/>
          <a:p>
            <a:pPr marL="457200" marR="0" indent="-457200">
              <a:lnSpc>
                <a:spcPct val="115000"/>
              </a:lnSpc>
              <a:spcBef>
                <a:spcPts val="0"/>
              </a:spcBef>
              <a:spcAft>
                <a:spcPts val="1000"/>
              </a:spcAft>
            </a:pPr>
            <a:r>
              <a:rPr lang="en-US" sz="1050" dirty="0">
                <a:latin typeface="Calibri" panose="020F0502020204030204" pitchFamily="34" charset="0"/>
                <a:ea typeface="Calibri" panose="020F0502020204030204" pitchFamily="34" charset="0"/>
                <a:cs typeface="Times New Roman" panose="02020603050405020304" pitchFamily="18" charset="0"/>
              </a:rPr>
              <a:t>Centers for Disease Control and Prevention. (2019, May 8). </a:t>
            </a:r>
            <a:r>
              <a:rPr lang="en-US" sz="1050" i="1" dirty="0">
                <a:latin typeface="Calibri" panose="020F0502020204030204" pitchFamily="34" charset="0"/>
                <a:ea typeface="Calibri" panose="020F0502020204030204" pitchFamily="34" charset="0"/>
                <a:cs typeface="Times New Roman" panose="02020603050405020304" pitchFamily="18" charset="0"/>
              </a:rPr>
              <a:t>10 Leading Causes of Non-fatal Injury in the United States</a:t>
            </a:r>
            <a:r>
              <a:rPr lang="en-US" sz="1050" dirty="0">
                <a:latin typeface="Calibri" panose="020F0502020204030204" pitchFamily="34" charset="0"/>
                <a:ea typeface="Calibri" panose="020F0502020204030204" pitchFamily="34" charset="0"/>
                <a:cs typeface="Times New Roman" panose="02020603050405020304" pitchFamily="18" charset="0"/>
              </a:rPr>
              <a:t>. Retrieved from https://webappa.cdc.gov/sasweb/ncipc/nfilead.html: 2019</a:t>
            </a:r>
          </a:p>
        </p:txBody>
      </p:sp>
    </p:spTree>
    <p:extLst>
      <p:ext uri="{BB962C8B-B14F-4D97-AF65-F5344CB8AC3E}">
        <p14:creationId xmlns:p14="http://schemas.microsoft.com/office/powerpoint/2010/main" val="405628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0CABCAE3-64FC-4149-819F-2C18128241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42" name="Picture 41">
            <a:extLst>
              <a:ext uri="{FF2B5EF4-FFF2-40B4-BE49-F238E27FC236}">
                <a16:creationId xmlns:a16="http://schemas.microsoft.com/office/drawing/2014/main" id="{012FDCFE-9AD2-4D8A-8CBF-B3AA37EBF6D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44" name="Straight Connector 43">
            <a:extLst>
              <a:ext uri="{FF2B5EF4-FFF2-40B4-BE49-F238E27FC236}">
                <a16:creationId xmlns:a16="http://schemas.microsoft.com/office/drawing/2014/main" id="{FBD463FC-4CA8-4FF4-85A3-AF9F4B98D21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A56012FD-74A8-4C91-B318-435CF2B719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48" name="Rectangle 47">
            <a:extLst>
              <a:ext uri="{FF2B5EF4-FFF2-40B4-BE49-F238E27FC236}">
                <a16:creationId xmlns:a16="http://schemas.microsoft.com/office/drawing/2014/main" id="{FC530476-9E4F-445D-8134-2376C17E88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0" name="Straight Connector 49">
            <a:extLst>
              <a:ext uri="{FF2B5EF4-FFF2-40B4-BE49-F238E27FC236}">
                <a16:creationId xmlns:a16="http://schemas.microsoft.com/office/drawing/2014/main" id="{6CC20C9A-0A22-45EF-A638-6E2B3E35871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7" y="1847088"/>
            <a:ext cx="495610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4" name="Title 3">
            <a:extLst>
              <a:ext uri="{FF2B5EF4-FFF2-40B4-BE49-F238E27FC236}">
                <a16:creationId xmlns:a16="http://schemas.microsoft.com/office/drawing/2014/main" id="{DD2B61EE-0BF2-4455-A7B9-4E0EE45A86A5}"/>
              </a:ext>
            </a:extLst>
          </p:cNvPr>
          <p:cNvSpPr>
            <a:spLocks noGrp="1"/>
          </p:cNvSpPr>
          <p:nvPr>
            <p:ph type="title"/>
          </p:nvPr>
        </p:nvSpPr>
        <p:spPr>
          <a:xfrm>
            <a:off x="1451581" y="804520"/>
            <a:ext cx="4958419" cy="1049235"/>
          </a:xfrm>
        </p:spPr>
        <p:txBody>
          <a:bodyPr vert="horz" lIns="91440" tIns="45720" rIns="91440" bIns="45720" rtlCol="0" anchor="t">
            <a:normAutofit/>
          </a:bodyPr>
          <a:lstStyle/>
          <a:p>
            <a:r>
              <a:rPr lang="en-US" dirty="0"/>
              <a:t>AMC Data</a:t>
            </a:r>
          </a:p>
        </p:txBody>
      </p:sp>
      <p:sp>
        <p:nvSpPr>
          <p:cNvPr id="52" name="Rectangle 51">
            <a:extLst>
              <a:ext uri="{FF2B5EF4-FFF2-40B4-BE49-F238E27FC236}">
                <a16:creationId xmlns:a16="http://schemas.microsoft.com/office/drawing/2014/main" id="{F9F615F5-24F1-4F7A-B8E5-E7128891D0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7" name="Content Placeholder 2">
            <a:extLst>
              <a:ext uri="{FF2B5EF4-FFF2-40B4-BE49-F238E27FC236}">
                <a16:creationId xmlns:a16="http://schemas.microsoft.com/office/drawing/2014/main" id="{0174A355-808E-4397-95E7-177A419F8BC5}"/>
              </a:ext>
            </a:extLst>
          </p:cNvPr>
          <p:cNvSpPr>
            <a:spLocks noGrp="1"/>
          </p:cNvSpPr>
          <p:nvPr>
            <p:ph type="body" sz="half" idx="2"/>
          </p:nvPr>
        </p:nvSpPr>
        <p:spPr>
          <a:xfrm>
            <a:off x="1451581" y="2015732"/>
            <a:ext cx="4958419" cy="3450613"/>
          </a:xfrm>
        </p:spPr>
        <p:txBody>
          <a:bodyPr vert="horz" lIns="91440" tIns="45720" rIns="91440" bIns="45720" rtlCol="0" anchor="t">
            <a:normAutofit/>
          </a:bodyPr>
          <a:lstStyle/>
          <a:p>
            <a:pPr indent="-228600">
              <a:buFont typeface="Arial" panose="020B0604020202020204" pitchFamily="34" charset="0"/>
              <a:buChar char="•"/>
              <a:defRPr/>
            </a:pPr>
            <a:r>
              <a:rPr lang="en-US" dirty="0"/>
              <a:t>In 2018 there were 792 inpatient falls.</a:t>
            </a:r>
          </a:p>
          <a:p>
            <a:pPr indent="-228600">
              <a:buFont typeface="Arial" panose="020B0604020202020204" pitchFamily="34" charset="0"/>
              <a:buChar char="•"/>
              <a:defRPr/>
            </a:pPr>
            <a:r>
              <a:rPr lang="en-US" dirty="0"/>
              <a:t>The number of high harm falls for 2018 (harm score 6 and above) was 53. </a:t>
            </a:r>
          </a:p>
          <a:p>
            <a:pPr indent="-228600">
              <a:buFont typeface="Arial" panose="020B0604020202020204" pitchFamily="34" charset="0"/>
              <a:buChar char="•"/>
              <a:defRPr/>
            </a:pPr>
            <a:r>
              <a:rPr lang="en-US" dirty="0"/>
              <a:t>These injuries required treatment, elevation in level of care, and an increase in the amount of time patients have had to stay in the hospital.</a:t>
            </a:r>
          </a:p>
          <a:p>
            <a:pPr indent="-228600">
              <a:buFont typeface="Arial" panose="020B0604020202020204" pitchFamily="34" charset="0"/>
              <a:buChar char="•"/>
              <a:defRPr/>
            </a:pPr>
            <a:r>
              <a:rPr lang="en-US" dirty="0"/>
              <a:t>According to Vizient, AMC is benchmarked at 64</a:t>
            </a:r>
            <a:r>
              <a:rPr lang="en-US" baseline="30000" dirty="0"/>
              <a:t>th</a:t>
            </a:r>
            <a:r>
              <a:rPr lang="en-US" dirty="0"/>
              <a:t>/155 like institutions</a:t>
            </a:r>
          </a:p>
          <a:p>
            <a:pPr marL="0" indent="-228600">
              <a:buFont typeface="Arial" panose="020B0604020202020204" pitchFamily="34" charset="0"/>
              <a:buChar char="•"/>
              <a:defRPr/>
            </a:pPr>
            <a:endParaRPr lang="en-US" dirty="0"/>
          </a:p>
        </p:txBody>
      </p:sp>
      <p:grpSp>
        <p:nvGrpSpPr>
          <p:cNvPr id="54" name="Group 53">
            <a:extLst>
              <a:ext uri="{FF2B5EF4-FFF2-40B4-BE49-F238E27FC236}">
                <a16:creationId xmlns:a16="http://schemas.microsoft.com/office/drawing/2014/main" id="{E881DADC-361B-4490-B5E5-F744ACCD071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99254" y="482171"/>
            <a:ext cx="4652668" cy="5149101"/>
            <a:chOff x="6899254" y="482171"/>
            <a:chExt cx="4652668" cy="5149101"/>
          </a:xfrm>
        </p:grpSpPr>
        <p:sp>
          <p:nvSpPr>
            <p:cNvPr id="55" name="Rectangle 54">
              <a:extLst>
                <a:ext uri="{FF2B5EF4-FFF2-40B4-BE49-F238E27FC236}">
                  <a16:creationId xmlns:a16="http://schemas.microsoft.com/office/drawing/2014/main" id="{0D8C9000-70B7-4BEE-BD85-98839C65C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99254" y="482171"/>
              <a:ext cx="4652668"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CFAB5912-B2E3-44BD-B8E1-167A999BF6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39487" y="812507"/>
              <a:ext cx="400124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sp>
        <p:nvSpPr>
          <p:cNvPr id="58" name="Rectangle 57">
            <a:extLst>
              <a:ext uri="{FF2B5EF4-FFF2-40B4-BE49-F238E27FC236}">
                <a16:creationId xmlns:a16="http://schemas.microsoft.com/office/drawing/2014/main" id="{37B4F491-7438-4976-8041-7BEDCA16BD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6789" y="977965"/>
            <a:ext cx="3671211" cy="4135339"/>
          </a:xfrm>
          <a:prstGeom prst="rect">
            <a:avLst/>
          </a:prstGeom>
          <a:solidFill>
            <a:schemeClr val="bg1"/>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0" name="Picture 59">
            <a:extLst>
              <a:ext uri="{FF2B5EF4-FFF2-40B4-BE49-F238E27FC236}">
                <a16:creationId xmlns:a16="http://schemas.microsoft.com/office/drawing/2014/main" id="{48B8FA33-A4F9-456F-B49C-3B9DB4D1B47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62" name="Straight Connector 61">
            <a:extLst>
              <a:ext uri="{FF2B5EF4-FFF2-40B4-BE49-F238E27FC236}">
                <a16:creationId xmlns:a16="http://schemas.microsoft.com/office/drawing/2014/main" id="{4F2D7D0C-3C09-467B-BCB2-A1A52DAC28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pic>
        <p:nvPicPr>
          <p:cNvPr id="14" name="Picture Placeholder 13">
            <a:extLst>
              <a:ext uri="{FF2B5EF4-FFF2-40B4-BE49-F238E27FC236}">
                <a16:creationId xmlns:a16="http://schemas.microsoft.com/office/drawing/2014/main" id="{298D1729-8F55-485D-BFCD-566CEECD5601}"/>
              </a:ext>
            </a:extLst>
          </p:cNvPr>
          <p:cNvPicPr>
            <a:picLocks noGrp="1" noChangeAspect="1"/>
          </p:cNvPicPr>
          <p:nvPr>
            <p:ph type="pic" idx="1"/>
          </p:nvPr>
        </p:nvPicPr>
        <p:blipFill>
          <a:blip r:embed="rId3"/>
          <a:srcRect l="807" r="807"/>
          <a:stretch>
            <a:fillRect/>
          </a:stretch>
        </p:blipFill>
        <p:spPr>
          <a:xfrm>
            <a:off x="7600950" y="976313"/>
            <a:ext cx="3284538" cy="4137025"/>
          </a:xfrm>
          <a:prstGeom prst="rect">
            <a:avLst/>
          </a:prstGeom>
        </p:spPr>
      </p:pic>
    </p:spTree>
    <p:extLst>
      <p:ext uri="{BB962C8B-B14F-4D97-AF65-F5344CB8AC3E}">
        <p14:creationId xmlns:p14="http://schemas.microsoft.com/office/powerpoint/2010/main" val="21248514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65A82-9772-4917-853B-F2E29C16910A}"/>
              </a:ext>
            </a:extLst>
          </p:cNvPr>
          <p:cNvSpPr>
            <a:spLocks noGrp="1"/>
          </p:cNvSpPr>
          <p:nvPr>
            <p:ph type="title"/>
          </p:nvPr>
        </p:nvSpPr>
        <p:spPr/>
        <p:txBody>
          <a:bodyPr/>
          <a:lstStyle/>
          <a:p>
            <a:r>
              <a:rPr lang="en-US" dirty="0"/>
              <a:t>2019 by the numbers-</a:t>
            </a:r>
          </a:p>
        </p:txBody>
      </p:sp>
      <p:sp>
        <p:nvSpPr>
          <p:cNvPr id="4" name="Text Placeholder 3">
            <a:extLst>
              <a:ext uri="{FF2B5EF4-FFF2-40B4-BE49-F238E27FC236}">
                <a16:creationId xmlns:a16="http://schemas.microsoft.com/office/drawing/2014/main" id="{FC59E124-756C-49F4-AF0F-83CF8D2284CE}"/>
              </a:ext>
            </a:extLst>
          </p:cNvPr>
          <p:cNvSpPr>
            <a:spLocks noGrp="1"/>
          </p:cNvSpPr>
          <p:nvPr>
            <p:ph type="body" sz="half" idx="2"/>
          </p:nvPr>
        </p:nvSpPr>
        <p:spPr>
          <a:xfrm>
            <a:off x="1450329" y="3145991"/>
            <a:ext cx="5524404" cy="2754065"/>
          </a:xfrm>
        </p:spPr>
        <p:txBody>
          <a:bodyPr>
            <a:normAutofit/>
          </a:bodyPr>
          <a:lstStyle/>
          <a:p>
            <a:pPr marL="285750" indent="-285750">
              <a:buFont typeface="Arial" panose="020B0604020202020204" pitchFamily="34" charset="0"/>
              <a:buChar char="•"/>
            </a:pPr>
            <a:r>
              <a:rPr lang="en-US" dirty="0"/>
              <a:t>68% Med-surg/Progressive Care</a:t>
            </a:r>
          </a:p>
          <a:p>
            <a:pPr marL="285750" indent="-285750">
              <a:buFont typeface="Arial" panose="020B0604020202020204" pitchFamily="34" charset="0"/>
              <a:buChar char="•"/>
            </a:pPr>
            <a:r>
              <a:rPr lang="en-US" dirty="0"/>
              <a:t>17% Special Populations ED/Psych/E8/BBSS</a:t>
            </a:r>
          </a:p>
          <a:p>
            <a:pPr marL="285750" indent="-285750">
              <a:buFont typeface="Arial" panose="020B0604020202020204" pitchFamily="34" charset="0"/>
              <a:buChar char="•"/>
            </a:pPr>
            <a:r>
              <a:rPr lang="en-US" dirty="0"/>
              <a:t>4% ICU</a:t>
            </a:r>
          </a:p>
          <a:p>
            <a:pPr marL="285750" indent="-285750">
              <a:buFont typeface="Arial" panose="020B0604020202020204" pitchFamily="34" charset="0"/>
              <a:buChar char="•"/>
            </a:pPr>
            <a:r>
              <a:rPr lang="en-US" dirty="0"/>
              <a:t>9 % W &amp; C</a:t>
            </a:r>
          </a:p>
          <a:p>
            <a:pPr marL="285750" indent="-285750">
              <a:buFont typeface="Arial" panose="020B0604020202020204" pitchFamily="34" charset="0"/>
              <a:buChar char="•"/>
            </a:pPr>
            <a:r>
              <a:rPr lang="en-US" dirty="0"/>
              <a:t>1% procedural</a:t>
            </a:r>
          </a:p>
          <a:p>
            <a:pPr marL="285750" indent="-285750">
              <a:buFont typeface="Arial" panose="020B0604020202020204" pitchFamily="34" charset="0"/>
              <a:buChar char="•"/>
            </a:pPr>
            <a:r>
              <a:rPr lang="en-US" dirty="0"/>
              <a:t>1% peri-op</a:t>
            </a:r>
          </a:p>
        </p:txBody>
      </p:sp>
      <p:graphicFrame>
        <p:nvGraphicFramePr>
          <p:cNvPr id="5" name="Picture Placeholder 4">
            <a:extLst>
              <a:ext uri="{FF2B5EF4-FFF2-40B4-BE49-F238E27FC236}">
                <a16:creationId xmlns:a16="http://schemas.microsoft.com/office/drawing/2014/main" id="{321CCC08-358D-4171-A7B3-32725D4C73E9}"/>
              </a:ext>
            </a:extLst>
          </p:cNvPr>
          <p:cNvGraphicFramePr>
            <a:graphicFrameLocks noGrp="1"/>
          </p:cNvGraphicFramePr>
          <p:nvPr>
            <p:ph type="pic" idx="1"/>
            <p:extLst>
              <p:ext uri="{D42A27DB-BD31-4B8C-83A1-F6EECF244321}">
                <p14:modId xmlns:p14="http://schemas.microsoft.com/office/powerpoint/2010/main" val="3821899466"/>
              </p:ext>
            </p:extLst>
          </p:nvPr>
        </p:nvGraphicFramePr>
        <p:xfrm>
          <a:off x="7728857" y="859971"/>
          <a:ext cx="3624943" cy="452845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840801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0075745-2871-4EFE-AB1D-91ED139122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C4186DB-C14D-4EC3-BDFA-DAC7104110D2}"/>
              </a:ext>
            </a:extLst>
          </p:cNvPr>
          <p:cNvSpPr>
            <a:spLocks noGrp="1"/>
          </p:cNvSpPr>
          <p:nvPr>
            <p:ph type="title"/>
          </p:nvPr>
        </p:nvSpPr>
        <p:spPr>
          <a:xfrm>
            <a:off x="7555992" y="967819"/>
            <a:ext cx="3776037" cy="4311140"/>
          </a:xfrm>
        </p:spPr>
        <p:txBody>
          <a:bodyPr>
            <a:normAutofit/>
          </a:bodyPr>
          <a:lstStyle/>
          <a:p>
            <a:r>
              <a:rPr lang="en-US" dirty="0"/>
              <a:t>All Falls through April 2017, 2018,2019</a:t>
            </a:r>
            <a:br>
              <a:rPr lang="en-US" dirty="0"/>
            </a:br>
            <a:br>
              <a:rPr lang="en-US" dirty="0"/>
            </a:br>
            <a:r>
              <a:rPr lang="en-US" sz="2200" dirty="0"/>
              <a:t>14% reduction since 2017 in all nursing falls</a:t>
            </a:r>
            <a:br>
              <a:rPr lang="en-US" sz="2200" dirty="0"/>
            </a:br>
            <a:br>
              <a:rPr lang="en-US" sz="2200" dirty="0"/>
            </a:br>
            <a:r>
              <a:rPr lang="en-US" sz="2200" dirty="0"/>
              <a:t>22% reduction in </a:t>
            </a:r>
            <a:br>
              <a:rPr lang="en-US" sz="2200" dirty="0"/>
            </a:br>
            <a:r>
              <a:rPr lang="en-US" sz="2200" dirty="0"/>
              <a:t>Med-Surg falls</a:t>
            </a:r>
            <a:br>
              <a:rPr lang="en-US" sz="2200" dirty="0"/>
            </a:br>
            <a:br>
              <a:rPr lang="en-US" dirty="0"/>
            </a:br>
            <a:endParaRPr lang="en-US" dirty="0">
              <a:solidFill>
                <a:srgbClr val="000001"/>
              </a:solidFill>
            </a:endParaRPr>
          </a:p>
        </p:txBody>
      </p:sp>
      <p:grpSp>
        <p:nvGrpSpPr>
          <p:cNvPr id="12" name="Group 11">
            <a:extLst>
              <a:ext uri="{FF2B5EF4-FFF2-40B4-BE49-F238E27FC236}">
                <a16:creationId xmlns:a16="http://schemas.microsoft.com/office/drawing/2014/main" id="{F8B6FE07-47DE-47F7-9986-CC53D02A1A6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2237" y="482171"/>
            <a:ext cx="6449100" cy="5149101"/>
            <a:chOff x="632237" y="482171"/>
            <a:chExt cx="6104331" cy="5149101"/>
          </a:xfrm>
        </p:grpSpPr>
        <p:sp>
          <p:nvSpPr>
            <p:cNvPr id="13" name="Rectangle 12">
              <a:extLst>
                <a:ext uri="{FF2B5EF4-FFF2-40B4-BE49-F238E27FC236}">
                  <a16:creationId xmlns:a16="http://schemas.microsoft.com/office/drawing/2014/main" id="{2AA43B76-48ED-448F-9C72-FBD176BAB3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237" y="482171"/>
              <a:ext cx="6104331"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226084B-1196-4F23-8CCF-F02F4D46E0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45296" y="812507"/>
              <a:ext cx="5471355"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16" name="Straight Connector 15">
            <a:extLst>
              <a:ext uri="{FF2B5EF4-FFF2-40B4-BE49-F238E27FC236}">
                <a16:creationId xmlns:a16="http://schemas.microsoft.com/office/drawing/2014/main" id="{FDE442CB-3821-45ED-8A24-25846C0B6AA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55991" y="807995"/>
            <a:ext cx="3182406"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8" name="Rectangle 17">
            <a:extLst>
              <a:ext uri="{FF2B5EF4-FFF2-40B4-BE49-F238E27FC236}">
                <a16:creationId xmlns:a16="http://schemas.microsoft.com/office/drawing/2014/main" id="{AB84E9C1-D82D-4069-AD26-92280768DA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9805" y="977965"/>
            <a:ext cx="5440719" cy="4135339"/>
          </a:xfrm>
          <a:prstGeom prst="rect">
            <a:avLst/>
          </a:prstGeom>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5886CB00-0B4D-464B-8ED8-6028A46899A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2" name="Straight Connector 21">
            <a:extLst>
              <a:ext uri="{FF2B5EF4-FFF2-40B4-BE49-F238E27FC236}">
                <a16:creationId xmlns:a16="http://schemas.microsoft.com/office/drawing/2014/main" id="{F47B8F6D-15DD-492D-9776-DF8BEF3ECAA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7" name="Content Placeholder 3">
            <a:extLst>
              <a:ext uri="{FF2B5EF4-FFF2-40B4-BE49-F238E27FC236}">
                <a16:creationId xmlns:a16="http://schemas.microsoft.com/office/drawing/2014/main" id="{72E6EAB1-55B4-4F8B-A348-4BD009F05276}"/>
              </a:ext>
            </a:extLst>
          </p:cNvPr>
          <p:cNvGraphicFramePr>
            <a:graphicFrameLocks noGrp="1"/>
          </p:cNvGraphicFramePr>
          <p:nvPr>
            <p:ph idx="1"/>
            <p:extLst>
              <p:ext uri="{D42A27DB-BD31-4B8C-83A1-F6EECF244321}">
                <p14:modId xmlns:p14="http://schemas.microsoft.com/office/powerpoint/2010/main" val="2991859118"/>
              </p:ext>
            </p:extLst>
          </p:nvPr>
        </p:nvGraphicFramePr>
        <p:xfrm>
          <a:off x="1271587" y="1131888"/>
          <a:ext cx="5139050" cy="38512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239993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C8B77-3D1E-459D-9B69-41D755592F69}"/>
              </a:ext>
            </a:extLst>
          </p:cNvPr>
          <p:cNvSpPr>
            <a:spLocks noGrp="1"/>
          </p:cNvSpPr>
          <p:nvPr>
            <p:ph type="title"/>
          </p:nvPr>
        </p:nvSpPr>
        <p:spPr>
          <a:xfrm>
            <a:off x="1451579" y="804519"/>
            <a:ext cx="9603275" cy="1049235"/>
          </a:xfrm>
        </p:spPr>
        <p:txBody>
          <a:bodyPr>
            <a:normAutofit/>
          </a:bodyPr>
          <a:lstStyle/>
          <a:p>
            <a:r>
              <a:rPr lang="en-US" dirty="0"/>
              <a:t>Success Stories</a:t>
            </a:r>
          </a:p>
        </p:txBody>
      </p:sp>
      <p:sp>
        <p:nvSpPr>
          <p:cNvPr id="3" name="Content Placeholder 2">
            <a:extLst>
              <a:ext uri="{FF2B5EF4-FFF2-40B4-BE49-F238E27FC236}">
                <a16:creationId xmlns:a16="http://schemas.microsoft.com/office/drawing/2014/main" id="{B50DC6CC-80B2-474C-AFDA-48223D92DDC4}"/>
              </a:ext>
            </a:extLst>
          </p:cNvPr>
          <p:cNvSpPr>
            <a:spLocks noGrp="1"/>
          </p:cNvSpPr>
          <p:nvPr>
            <p:ph idx="1"/>
          </p:nvPr>
        </p:nvSpPr>
        <p:spPr>
          <a:xfrm>
            <a:off x="6892299" y="2015734"/>
            <a:ext cx="4162555" cy="3450613"/>
          </a:xfrm>
        </p:spPr>
        <p:txBody>
          <a:bodyPr>
            <a:normAutofit/>
          </a:bodyPr>
          <a:lstStyle/>
          <a:p>
            <a:r>
              <a:rPr lang="en-US" sz="2800" b="1" dirty="0"/>
              <a:t>Ortho</a:t>
            </a:r>
            <a:r>
              <a:rPr lang="en-US" sz="2800" dirty="0"/>
              <a:t>-C5/B3W</a:t>
            </a:r>
          </a:p>
          <a:p>
            <a:r>
              <a:rPr lang="en-US" sz="2800" dirty="0"/>
              <a:t>E4 </a:t>
            </a:r>
          </a:p>
          <a:p>
            <a:r>
              <a:rPr lang="en-US" sz="2800" dirty="0"/>
              <a:t>D4E</a:t>
            </a:r>
          </a:p>
        </p:txBody>
      </p:sp>
      <p:graphicFrame>
        <p:nvGraphicFramePr>
          <p:cNvPr id="4" name="Table 3">
            <a:extLst>
              <a:ext uri="{FF2B5EF4-FFF2-40B4-BE49-F238E27FC236}">
                <a16:creationId xmlns:a16="http://schemas.microsoft.com/office/drawing/2014/main" id="{7902656F-D99A-4FAB-B3D3-16110C65F41B}"/>
              </a:ext>
            </a:extLst>
          </p:cNvPr>
          <p:cNvGraphicFramePr>
            <a:graphicFrameLocks noGrp="1"/>
          </p:cNvGraphicFramePr>
          <p:nvPr/>
        </p:nvGraphicFramePr>
        <p:xfrm>
          <a:off x="1451579" y="2308946"/>
          <a:ext cx="4960444" cy="2864190"/>
        </p:xfrm>
        <a:graphic>
          <a:graphicData uri="http://schemas.openxmlformats.org/drawingml/2006/table">
            <a:tbl>
              <a:tblPr firstRow="1" bandRow="1">
                <a:tableStyleId>{5C22544A-7EE6-4342-B048-85BDC9FD1C3A}</a:tableStyleId>
              </a:tblPr>
              <a:tblGrid>
                <a:gridCol w="2727799">
                  <a:extLst>
                    <a:ext uri="{9D8B030D-6E8A-4147-A177-3AD203B41FA5}">
                      <a16:colId xmlns:a16="http://schemas.microsoft.com/office/drawing/2014/main" val="2458406327"/>
                    </a:ext>
                  </a:extLst>
                </a:gridCol>
                <a:gridCol w="711600">
                  <a:extLst>
                    <a:ext uri="{9D8B030D-6E8A-4147-A177-3AD203B41FA5}">
                      <a16:colId xmlns:a16="http://schemas.microsoft.com/office/drawing/2014/main" val="1940907145"/>
                    </a:ext>
                  </a:extLst>
                </a:gridCol>
                <a:gridCol w="809445">
                  <a:extLst>
                    <a:ext uri="{9D8B030D-6E8A-4147-A177-3AD203B41FA5}">
                      <a16:colId xmlns:a16="http://schemas.microsoft.com/office/drawing/2014/main" val="2761188047"/>
                    </a:ext>
                  </a:extLst>
                </a:gridCol>
                <a:gridCol w="711600">
                  <a:extLst>
                    <a:ext uri="{9D8B030D-6E8A-4147-A177-3AD203B41FA5}">
                      <a16:colId xmlns:a16="http://schemas.microsoft.com/office/drawing/2014/main" val="3748498510"/>
                    </a:ext>
                  </a:extLst>
                </a:gridCol>
              </a:tblGrid>
              <a:tr h="442971">
                <a:tc>
                  <a:txBody>
                    <a:bodyPr/>
                    <a:lstStyle/>
                    <a:p>
                      <a:pPr algn="ctr" fontAlgn="ctr"/>
                      <a:r>
                        <a:rPr lang="en-US" sz="1300" u="none" strike="noStrike">
                          <a:effectLst/>
                        </a:rPr>
                        <a:t> </a:t>
                      </a:r>
                      <a:endParaRPr lang="en-US" sz="1300" b="0" i="0" u="none" strike="noStrike">
                        <a:solidFill>
                          <a:srgbClr val="000000"/>
                        </a:solidFill>
                        <a:effectLst/>
                        <a:latin typeface="Calibri" panose="020F0502020204030204" pitchFamily="34" charset="0"/>
                      </a:endParaRPr>
                    </a:p>
                  </a:txBody>
                  <a:tcPr marL="8895" marR="8895" marT="8895" marB="0" anchor="ctr"/>
                </a:tc>
                <a:tc>
                  <a:txBody>
                    <a:bodyPr/>
                    <a:lstStyle/>
                    <a:p>
                      <a:pPr algn="ctr" fontAlgn="ctr"/>
                      <a:r>
                        <a:rPr lang="en-US" sz="1300" u="none" strike="noStrike">
                          <a:effectLst/>
                        </a:rPr>
                        <a:t>Through April</a:t>
                      </a:r>
                      <a:endParaRPr lang="en-US" sz="1300" b="0" i="0" u="none" strike="noStrike">
                        <a:solidFill>
                          <a:srgbClr val="FFFFFF"/>
                        </a:solidFill>
                        <a:effectLst/>
                        <a:latin typeface="Calibri" panose="020F0502020204030204" pitchFamily="34" charset="0"/>
                      </a:endParaRPr>
                    </a:p>
                  </a:txBody>
                  <a:tcPr marL="8895" marR="8895" marT="8895" marB="0" anchor="ctr"/>
                </a:tc>
                <a:tc>
                  <a:txBody>
                    <a:bodyPr/>
                    <a:lstStyle/>
                    <a:p>
                      <a:pPr algn="ctr" fontAlgn="ctr"/>
                      <a:r>
                        <a:rPr lang="en-US" sz="1300" u="none" strike="noStrike">
                          <a:effectLst/>
                        </a:rPr>
                        <a:t>total 2019</a:t>
                      </a:r>
                      <a:endParaRPr lang="en-US" sz="1300" b="0" i="0" u="none" strike="noStrike">
                        <a:solidFill>
                          <a:srgbClr val="FFFFFF"/>
                        </a:solidFill>
                        <a:effectLst/>
                        <a:latin typeface="Calibri" panose="020F0502020204030204" pitchFamily="34" charset="0"/>
                      </a:endParaRPr>
                    </a:p>
                  </a:txBody>
                  <a:tcPr marL="8895" marR="8895" marT="8895" marB="0" anchor="ctr"/>
                </a:tc>
                <a:tc>
                  <a:txBody>
                    <a:bodyPr/>
                    <a:lstStyle/>
                    <a:p>
                      <a:pPr algn="ctr" fontAlgn="ctr"/>
                      <a:r>
                        <a:rPr lang="en-US" sz="1300" u="none" strike="noStrike">
                          <a:effectLst/>
                        </a:rPr>
                        <a:t>Variance</a:t>
                      </a:r>
                      <a:endParaRPr lang="en-US" sz="1300" b="0" i="0" u="none" strike="noStrike">
                        <a:solidFill>
                          <a:srgbClr val="FFFFFF"/>
                        </a:solidFill>
                        <a:effectLst/>
                        <a:latin typeface="Calibri" panose="020F0502020204030204" pitchFamily="34" charset="0"/>
                      </a:endParaRPr>
                    </a:p>
                  </a:txBody>
                  <a:tcPr marL="8895" marR="8895" marT="8895" marB="0" anchor="ctr"/>
                </a:tc>
                <a:extLst>
                  <a:ext uri="{0D108BD9-81ED-4DB2-BD59-A6C34878D82A}">
                    <a16:rowId xmlns:a16="http://schemas.microsoft.com/office/drawing/2014/main" val="1714019836"/>
                  </a:ext>
                </a:extLst>
              </a:tr>
              <a:tr h="247281">
                <a:tc>
                  <a:txBody>
                    <a:bodyPr/>
                    <a:lstStyle/>
                    <a:p>
                      <a:pPr algn="l" fontAlgn="b"/>
                      <a:r>
                        <a:rPr lang="en-US" sz="1300" u="none" strike="noStrike">
                          <a:effectLst/>
                        </a:rPr>
                        <a:t>C5 Orthopedics</a:t>
                      </a:r>
                      <a:endParaRPr lang="en-US" sz="1300" b="0" i="0" u="none" strike="noStrike">
                        <a:solidFill>
                          <a:srgbClr val="FFFFFF"/>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12</a:t>
                      </a:r>
                      <a:endParaRPr lang="en-US" sz="1300" b="0" i="0" u="none" strike="noStrike">
                        <a:solidFill>
                          <a:srgbClr val="000000"/>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3</a:t>
                      </a:r>
                      <a:endParaRPr lang="en-US" sz="1300" b="0" i="0" u="none" strike="noStrike">
                        <a:solidFill>
                          <a:srgbClr val="000000"/>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-9</a:t>
                      </a:r>
                      <a:endParaRPr lang="en-US" sz="1300" b="0" i="0" u="none" strike="noStrike">
                        <a:solidFill>
                          <a:srgbClr val="000000"/>
                        </a:solidFill>
                        <a:effectLst/>
                        <a:latin typeface="Calibri" panose="020F0502020204030204" pitchFamily="34" charset="0"/>
                      </a:endParaRPr>
                    </a:p>
                  </a:txBody>
                  <a:tcPr marL="8895" marR="8895" marT="8895" marB="0" anchor="b"/>
                </a:tc>
                <a:extLst>
                  <a:ext uri="{0D108BD9-81ED-4DB2-BD59-A6C34878D82A}">
                    <a16:rowId xmlns:a16="http://schemas.microsoft.com/office/drawing/2014/main" val="1755885580"/>
                  </a:ext>
                </a:extLst>
              </a:tr>
              <a:tr h="442971">
                <a:tc>
                  <a:txBody>
                    <a:bodyPr/>
                    <a:lstStyle/>
                    <a:p>
                      <a:pPr algn="l" fontAlgn="b"/>
                      <a:r>
                        <a:rPr lang="en-US" sz="1300" u="none" strike="noStrike">
                          <a:effectLst/>
                        </a:rPr>
                        <a:t>D4E Center for Cancer and Blood Disorders</a:t>
                      </a:r>
                      <a:endParaRPr lang="en-US" sz="1300" b="0" i="0" u="none" strike="noStrike">
                        <a:solidFill>
                          <a:srgbClr val="FFFFFF"/>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17</a:t>
                      </a:r>
                      <a:endParaRPr lang="en-US" sz="1300" b="0" i="0" u="none" strike="noStrike">
                        <a:solidFill>
                          <a:srgbClr val="000000"/>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8</a:t>
                      </a:r>
                      <a:endParaRPr lang="en-US" sz="1300" b="0" i="0" u="none" strike="noStrike">
                        <a:solidFill>
                          <a:srgbClr val="000000"/>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-9</a:t>
                      </a:r>
                      <a:endParaRPr lang="en-US" sz="1300" b="0" i="0" u="none" strike="noStrike">
                        <a:solidFill>
                          <a:srgbClr val="000000"/>
                        </a:solidFill>
                        <a:effectLst/>
                        <a:latin typeface="Calibri" panose="020F0502020204030204" pitchFamily="34" charset="0"/>
                      </a:endParaRPr>
                    </a:p>
                  </a:txBody>
                  <a:tcPr marL="8895" marR="8895" marT="8895" marB="0" anchor="b"/>
                </a:tc>
                <a:extLst>
                  <a:ext uri="{0D108BD9-81ED-4DB2-BD59-A6C34878D82A}">
                    <a16:rowId xmlns:a16="http://schemas.microsoft.com/office/drawing/2014/main" val="414521431"/>
                  </a:ext>
                </a:extLst>
              </a:tr>
              <a:tr h="247281">
                <a:tc>
                  <a:txBody>
                    <a:bodyPr/>
                    <a:lstStyle/>
                    <a:p>
                      <a:pPr algn="l" fontAlgn="b"/>
                      <a:r>
                        <a:rPr lang="en-US" sz="1300" u="none" strike="noStrike">
                          <a:effectLst/>
                        </a:rPr>
                        <a:t>Emergency Department</a:t>
                      </a:r>
                      <a:endParaRPr lang="en-US" sz="1300" b="0" i="0" u="none" strike="noStrike">
                        <a:solidFill>
                          <a:srgbClr val="FFFFFF"/>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21</a:t>
                      </a:r>
                      <a:endParaRPr lang="en-US" sz="1300" b="0" i="0" u="none" strike="noStrike">
                        <a:solidFill>
                          <a:srgbClr val="000000"/>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14</a:t>
                      </a:r>
                      <a:endParaRPr lang="en-US" sz="1300" b="0" i="0" u="none" strike="noStrike">
                        <a:solidFill>
                          <a:srgbClr val="000000"/>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-7</a:t>
                      </a:r>
                      <a:endParaRPr lang="en-US" sz="1300" b="0" i="0" u="none" strike="noStrike">
                        <a:solidFill>
                          <a:srgbClr val="000000"/>
                        </a:solidFill>
                        <a:effectLst/>
                        <a:latin typeface="Calibri" panose="020F0502020204030204" pitchFamily="34" charset="0"/>
                      </a:endParaRPr>
                    </a:p>
                  </a:txBody>
                  <a:tcPr marL="8895" marR="8895" marT="8895" marB="0" anchor="b"/>
                </a:tc>
                <a:extLst>
                  <a:ext uri="{0D108BD9-81ED-4DB2-BD59-A6C34878D82A}">
                    <a16:rowId xmlns:a16="http://schemas.microsoft.com/office/drawing/2014/main" val="241773281"/>
                  </a:ext>
                </a:extLst>
              </a:tr>
              <a:tr h="247281">
                <a:tc>
                  <a:txBody>
                    <a:bodyPr/>
                    <a:lstStyle/>
                    <a:p>
                      <a:pPr algn="l" fontAlgn="b"/>
                      <a:r>
                        <a:rPr lang="en-US" sz="1300" u="none" strike="noStrike">
                          <a:effectLst/>
                        </a:rPr>
                        <a:t>E4 Medicine</a:t>
                      </a:r>
                      <a:endParaRPr lang="en-US" sz="1300" b="0" i="0" u="none" strike="noStrike">
                        <a:solidFill>
                          <a:srgbClr val="FFFFFF"/>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21</a:t>
                      </a:r>
                      <a:endParaRPr lang="en-US" sz="1300" b="0" i="0" u="none" strike="noStrike">
                        <a:solidFill>
                          <a:srgbClr val="000000"/>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15</a:t>
                      </a:r>
                      <a:endParaRPr lang="en-US" sz="1300" b="0" i="0" u="none" strike="noStrike">
                        <a:solidFill>
                          <a:srgbClr val="000000"/>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-6</a:t>
                      </a:r>
                      <a:endParaRPr lang="en-US" sz="1300" b="0" i="0" u="none" strike="noStrike">
                        <a:solidFill>
                          <a:srgbClr val="000000"/>
                        </a:solidFill>
                        <a:effectLst/>
                        <a:latin typeface="Calibri" panose="020F0502020204030204" pitchFamily="34" charset="0"/>
                      </a:endParaRPr>
                    </a:p>
                  </a:txBody>
                  <a:tcPr marL="8895" marR="8895" marT="8895" marB="0" anchor="b"/>
                </a:tc>
                <a:extLst>
                  <a:ext uri="{0D108BD9-81ED-4DB2-BD59-A6C34878D82A}">
                    <a16:rowId xmlns:a16="http://schemas.microsoft.com/office/drawing/2014/main" val="3677339109"/>
                  </a:ext>
                </a:extLst>
              </a:tr>
              <a:tr h="247281">
                <a:tc>
                  <a:txBody>
                    <a:bodyPr/>
                    <a:lstStyle/>
                    <a:p>
                      <a:pPr algn="l" fontAlgn="b"/>
                      <a:r>
                        <a:rPr lang="en-US" sz="1300" u="none" strike="noStrike">
                          <a:effectLst/>
                        </a:rPr>
                        <a:t>E2 Psychiatry</a:t>
                      </a:r>
                      <a:endParaRPr lang="en-US" sz="1300" b="0" i="0" u="none" strike="noStrike">
                        <a:solidFill>
                          <a:srgbClr val="FFFFFF"/>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16</a:t>
                      </a:r>
                      <a:endParaRPr lang="en-US" sz="1300" b="0" i="0" u="none" strike="noStrike">
                        <a:solidFill>
                          <a:srgbClr val="000000"/>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11</a:t>
                      </a:r>
                      <a:endParaRPr lang="en-US" sz="1300" b="0" i="0" u="none" strike="noStrike">
                        <a:solidFill>
                          <a:srgbClr val="000000"/>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-5</a:t>
                      </a:r>
                      <a:endParaRPr lang="en-US" sz="1300" b="0" i="0" u="none" strike="noStrike">
                        <a:solidFill>
                          <a:srgbClr val="000000"/>
                        </a:solidFill>
                        <a:effectLst/>
                        <a:latin typeface="Calibri" panose="020F0502020204030204" pitchFamily="34" charset="0"/>
                      </a:endParaRPr>
                    </a:p>
                  </a:txBody>
                  <a:tcPr marL="8895" marR="8895" marT="8895" marB="0" anchor="b"/>
                </a:tc>
                <a:extLst>
                  <a:ext uri="{0D108BD9-81ED-4DB2-BD59-A6C34878D82A}">
                    <a16:rowId xmlns:a16="http://schemas.microsoft.com/office/drawing/2014/main" val="3591340964"/>
                  </a:ext>
                </a:extLst>
              </a:tr>
              <a:tr h="247281">
                <a:tc>
                  <a:txBody>
                    <a:bodyPr/>
                    <a:lstStyle/>
                    <a:p>
                      <a:pPr algn="l" fontAlgn="b"/>
                      <a:r>
                        <a:rPr lang="en-US" sz="1300" u="none" strike="noStrike">
                          <a:effectLst/>
                        </a:rPr>
                        <a:t>B3W Orthopedics</a:t>
                      </a:r>
                      <a:endParaRPr lang="en-US" sz="1300" b="0" i="0" u="none" strike="noStrike">
                        <a:solidFill>
                          <a:srgbClr val="FFFFFF"/>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6</a:t>
                      </a:r>
                      <a:endParaRPr lang="en-US" sz="1300" b="0" i="0" u="none" strike="noStrike">
                        <a:solidFill>
                          <a:srgbClr val="000000"/>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3</a:t>
                      </a:r>
                      <a:endParaRPr lang="en-US" sz="1300" b="0" i="0" u="none" strike="noStrike">
                        <a:solidFill>
                          <a:srgbClr val="000000"/>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-3</a:t>
                      </a:r>
                      <a:endParaRPr lang="en-US" sz="1300" b="0" i="0" u="none" strike="noStrike">
                        <a:solidFill>
                          <a:srgbClr val="000000"/>
                        </a:solidFill>
                        <a:effectLst/>
                        <a:latin typeface="Calibri" panose="020F0502020204030204" pitchFamily="34" charset="0"/>
                      </a:endParaRPr>
                    </a:p>
                  </a:txBody>
                  <a:tcPr marL="8895" marR="8895" marT="8895" marB="0" anchor="b"/>
                </a:tc>
                <a:extLst>
                  <a:ext uri="{0D108BD9-81ED-4DB2-BD59-A6C34878D82A}">
                    <a16:rowId xmlns:a16="http://schemas.microsoft.com/office/drawing/2014/main" val="3519613352"/>
                  </a:ext>
                </a:extLst>
              </a:tr>
              <a:tr h="247281">
                <a:tc>
                  <a:txBody>
                    <a:bodyPr/>
                    <a:lstStyle/>
                    <a:p>
                      <a:pPr algn="l" fontAlgn="b"/>
                      <a:r>
                        <a:rPr lang="en-US" sz="1300" u="none" strike="noStrike">
                          <a:effectLst/>
                        </a:rPr>
                        <a:t>C3E Renal Transplant</a:t>
                      </a:r>
                      <a:endParaRPr lang="en-US" sz="1300" b="0" i="0" u="none" strike="noStrike">
                        <a:solidFill>
                          <a:srgbClr val="FFFFFF"/>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7</a:t>
                      </a:r>
                      <a:endParaRPr lang="en-US" sz="1300" b="0" i="0" u="none" strike="noStrike">
                        <a:solidFill>
                          <a:srgbClr val="000000"/>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4</a:t>
                      </a:r>
                      <a:endParaRPr lang="en-US" sz="1300" b="0" i="0" u="none" strike="noStrike">
                        <a:solidFill>
                          <a:srgbClr val="000000"/>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-3</a:t>
                      </a:r>
                      <a:endParaRPr lang="en-US" sz="1300" b="0" i="0" u="none" strike="noStrike">
                        <a:solidFill>
                          <a:srgbClr val="000000"/>
                        </a:solidFill>
                        <a:effectLst/>
                        <a:latin typeface="Calibri" panose="020F0502020204030204" pitchFamily="34" charset="0"/>
                      </a:endParaRPr>
                    </a:p>
                  </a:txBody>
                  <a:tcPr marL="8895" marR="8895" marT="8895" marB="0" anchor="b"/>
                </a:tc>
                <a:extLst>
                  <a:ext uri="{0D108BD9-81ED-4DB2-BD59-A6C34878D82A}">
                    <a16:rowId xmlns:a16="http://schemas.microsoft.com/office/drawing/2014/main" val="750354901"/>
                  </a:ext>
                </a:extLst>
              </a:tr>
              <a:tr h="247281">
                <a:tc>
                  <a:txBody>
                    <a:bodyPr/>
                    <a:lstStyle/>
                    <a:p>
                      <a:pPr algn="l" fontAlgn="b"/>
                      <a:r>
                        <a:rPr lang="en-US" sz="1300" u="none" strike="noStrike">
                          <a:effectLst/>
                        </a:rPr>
                        <a:t>C4</a:t>
                      </a:r>
                      <a:endParaRPr lang="en-US" sz="1300" b="0" i="0" u="none" strike="noStrike">
                        <a:solidFill>
                          <a:srgbClr val="FFFFFF"/>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15</a:t>
                      </a:r>
                      <a:endParaRPr lang="en-US" sz="1300" b="0" i="0" u="none" strike="noStrike">
                        <a:solidFill>
                          <a:srgbClr val="000000"/>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12</a:t>
                      </a:r>
                      <a:endParaRPr lang="en-US" sz="1300" b="0" i="0" u="none" strike="noStrike">
                        <a:solidFill>
                          <a:srgbClr val="000000"/>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-3</a:t>
                      </a:r>
                      <a:endParaRPr lang="en-US" sz="1300" b="0" i="0" u="none" strike="noStrike">
                        <a:solidFill>
                          <a:srgbClr val="000000"/>
                        </a:solidFill>
                        <a:effectLst/>
                        <a:latin typeface="Calibri" panose="020F0502020204030204" pitchFamily="34" charset="0"/>
                      </a:endParaRPr>
                    </a:p>
                  </a:txBody>
                  <a:tcPr marL="8895" marR="8895" marT="8895" marB="0" anchor="b"/>
                </a:tc>
                <a:extLst>
                  <a:ext uri="{0D108BD9-81ED-4DB2-BD59-A6C34878D82A}">
                    <a16:rowId xmlns:a16="http://schemas.microsoft.com/office/drawing/2014/main" val="543635243"/>
                  </a:ext>
                </a:extLst>
              </a:tr>
              <a:tr h="247281">
                <a:tc>
                  <a:txBody>
                    <a:bodyPr/>
                    <a:lstStyle/>
                    <a:p>
                      <a:pPr algn="l" fontAlgn="b"/>
                      <a:r>
                        <a:rPr lang="en-US" sz="1300" u="none" strike="noStrike">
                          <a:effectLst/>
                        </a:rPr>
                        <a:t>D3N Critical Care Med Surg ICU</a:t>
                      </a:r>
                      <a:endParaRPr lang="en-US" sz="1300" b="0" i="0" u="none" strike="noStrike">
                        <a:solidFill>
                          <a:srgbClr val="FFFFFF"/>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7</a:t>
                      </a:r>
                      <a:endParaRPr lang="en-US" sz="1300" b="0" i="0" u="none" strike="noStrike">
                        <a:solidFill>
                          <a:srgbClr val="000000"/>
                        </a:solidFill>
                        <a:effectLst/>
                        <a:latin typeface="Calibri" panose="020F0502020204030204" pitchFamily="34" charset="0"/>
                      </a:endParaRPr>
                    </a:p>
                  </a:txBody>
                  <a:tcPr marL="8895" marR="8895" marT="8895" marB="0" anchor="b"/>
                </a:tc>
                <a:tc>
                  <a:txBody>
                    <a:bodyPr/>
                    <a:lstStyle/>
                    <a:p>
                      <a:pPr algn="r" fontAlgn="b"/>
                      <a:r>
                        <a:rPr lang="en-US" sz="1300" u="none" strike="noStrike">
                          <a:effectLst/>
                        </a:rPr>
                        <a:t>4</a:t>
                      </a:r>
                      <a:endParaRPr lang="en-US" sz="1300" b="0" i="0" u="none" strike="noStrike">
                        <a:solidFill>
                          <a:srgbClr val="000000"/>
                        </a:solidFill>
                        <a:effectLst/>
                        <a:latin typeface="Calibri" panose="020F0502020204030204" pitchFamily="34" charset="0"/>
                      </a:endParaRPr>
                    </a:p>
                  </a:txBody>
                  <a:tcPr marL="8895" marR="8895" marT="8895" marB="0" anchor="b"/>
                </a:tc>
                <a:tc>
                  <a:txBody>
                    <a:bodyPr/>
                    <a:lstStyle/>
                    <a:p>
                      <a:pPr algn="r" fontAlgn="b"/>
                      <a:r>
                        <a:rPr lang="en-US" sz="1300" u="none" strike="noStrike" dirty="0">
                          <a:effectLst/>
                        </a:rPr>
                        <a:t>-3</a:t>
                      </a:r>
                      <a:endParaRPr lang="en-US" sz="1300" b="0" i="0" u="none" strike="noStrike" dirty="0">
                        <a:solidFill>
                          <a:srgbClr val="000000"/>
                        </a:solidFill>
                        <a:effectLst/>
                        <a:latin typeface="Calibri" panose="020F0502020204030204" pitchFamily="34" charset="0"/>
                      </a:endParaRPr>
                    </a:p>
                  </a:txBody>
                  <a:tcPr marL="8895" marR="8895" marT="8895" marB="0" anchor="b"/>
                </a:tc>
                <a:extLst>
                  <a:ext uri="{0D108BD9-81ED-4DB2-BD59-A6C34878D82A}">
                    <a16:rowId xmlns:a16="http://schemas.microsoft.com/office/drawing/2014/main" val="1823101256"/>
                  </a:ext>
                </a:extLst>
              </a:tr>
            </a:tbl>
          </a:graphicData>
        </a:graphic>
      </p:graphicFrame>
    </p:spTree>
    <p:extLst>
      <p:ext uri="{BB962C8B-B14F-4D97-AF65-F5344CB8AC3E}">
        <p14:creationId xmlns:p14="http://schemas.microsoft.com/office/powerpoint/2010/main" val="31134422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CB64F-EFB5-437F-B9C4-6A22556CB9C8}"/>
              </a:ext>
            </a:extLst>
          </p:cNvPr>
          <p:cNvSpPr>
            <a:spLocks noGrp="1"/>
          </p:cNvSpPr>
          <p:nvPr>
            <p:ph type="title"/>
          </p:nvPr>
        </p:nvSpPr>
        <p:spPr/>
        <p:txBody>
          <a:bodyPr/>
          <a:lstStyle/>
          <a:p>
            <a:r>
              <a:rPr lang="en-US" altLang="en-US" dirty="0"/>
              <a:t>Review: Prevent falls with harm</a:t>
            </a:r>
            <a:endParaRPr lang="en-US" dirty="0"/>
          </a:p>
        </p:txBody>
      </p:sp>
      <p:sp>
        <p:nvSpPr>
          <p:cNvPr id="4" name="Content Placeholder 2">
            <a:extLst>
              <a:ext uri="{FF2B5EF4-FFF2-40B4-BE49-F238E27FC236}">
                <a16:creationId xmlns:a16="http://schemas.microsoft.com/office/drawing/2014/main" id="{A1FA85B5-1EB2-4A6A-B5F1-19825796A6B4}"/>
              </a:ext>
            </a:extLst>
          </p:cNvPr>
          <p:cNvSpPr>
            <a:spLocks noGrp="1"/>
          </p:cNvSpPr>
          <p:nvPr>
            <p:ph idx="1"/>
          </p:nvPr>
        </p:nvSpPr>
        <p:spPr>
          <a:xfrm>
            <a:off x="1450975" y="2016125"/>
            <a:ext cx="9604375" cy="3449638"/>
          </a:xfrm>
        </p:spPr>
        <p:txBody>
          <a:bodyPr>
            <a:normAutofit fontScale="92500" lnSpcReduction="20000"/>
          </a:bodyPr>
          <a:lstStyle/>
          <a:p>
            <a:pPr marL="0" indent="0" eaLnBrk="1" fontAlgn="auto" hangingPunct="1">
              <a:lnSpc>
                <a:spcPct val="110000"/>
              </a:lnSpc>
              <a:spcBef>
                <a:spcPts val="1000"/>
              </a:spcBef>
              <a:spcAft>
                <a:spcPts val="0"/>
              </a:spcAft>
              <a:buClr>
                <a:srgbClr val="B71E42"/>
              </a:buClr>
              <a:buSzPct val="100000"/>
              <a:buFontTx/>
              <a:buNone/>
              <a:defRPr/>
            </a:pPr>
            <a:r>
              <a:rPr lang="en-US" altLang="en-US" sz="2000" b="1" dirty="0"/>
              <a:t>Why is it important to patients?</a:t>
            </a:r>
          </a:p>
          <a:p>
            <a:pPr marL="285750" indent="-285750" eaLnBrk="1" fontAlgn="auto" hangingPunct="1">
              <a:lnSpc>
                <a:spcPct val="110000"/>
              </a:lnSpc>
              <a:spcBef>
                <a:spcPts val="1000"/>
              </a:spcBef>
              <a:spcAft>
                <a:spcPts val="0"/>
              </a:spcAft>
              <a:buClr>
                <a:srgbClr val="B71E42"/>
              </a:buClr>
              <a:buSzPct val="100000"/>
              <a:buFont typeface="Arial" panose="020B0604020202020204" pitchFamily="34" charset="0"/>
              <a:buChar char="•"/>
              <a:defRPr/>
            </a:pPr>
            <a:r>
              <a:rPr lang="en-US" sz="1800" kern="1200" dirty="0">
                <a:solidFill>
                  <a:prstClr val="black"/>
                </a:solidFill>
                <a:cs typeface="Helvetica" panose="020B0604020202020204" pitchFamily="34" charset="0"/>
              </a:rPr>
              <a:t>Falls in hospitals affect up to 2% of all patients and are the most commonly reported incidents threatening patient safety </a:t>
            </a:r>
          </a:p>
          <a:p>
            <a:pPr marL="285750" indent="-285750" eaLnBrk="1" fontAlgn="auto" hangingPunct="1">
              <a:lnSpc>
                <a:spcPct val="110000"/>
              </a:lnSpc>
              <a:spcBef>
                <a:spcPts val="1000"/>
              </a:spcBef>
              <a:spcAft>
                <a:spcPts val="0"/>
              </a:spcAft>
              <a:buClr>
                <a:srgbClr val="B71E42"/>
              </a:buClr>
              <a:buSzPct val="100000"/>
              <a:buFont typeface="Arial" panose="020B0604020202020204" pitchFamily="34" charset="0"/>
              <a:buChar char="•"/>
              <a:defRPr/>
            </a:pPr>
            <a:r>
              <a:rPr lang="en-US" sz="1800" kern="1200" dirty="0">
                <a:solidFill>
                  <a:prstClr val="black"/>
                </a:solidFill>
                <a:cs typeface="Helvetica" panose="020B0604020202020204" pitchFamily="34" charset="0"/>
              </a:rPr>
              <a:t>Each of these injuries adds an average of 6 to 12 days to the length of stay</a:t>
            </a:r>
            <a:r>
              <a:rPr lang="en-US" sz="1200" i="1" kern="1200" dirty="0">
                <a:solidFill>
                  <a:prstClr val="black"/>
                </a:solidFill>
                <a:cs typeface="Helvetica" panose="020B0604020202020204" pitchFamily="34" charset="0"/>
              </a:rPr>
              <a:t>(Dykes C. D., 2017)</a:t>
            </a:r>
          </a:p>
          <a:p>
            <a:pPr marL="285750" indent="-285750" eaLnBrk="1" fontAlgn="auto" hangingPunct="1">
              <a:lnSpc>
                <a:spcPct val="110000"/>
              </a:lnSpc>
              <a:spcBef>
                <a:spcPts val="1000"/>
              </a:spcBef>
              <a:spcAft>
                <a:spcPts val="0"/>
              </a:spcAft>
              <a:buClr>
                <a:srgbClr val="B71E42"/>
              </a:buClr>
              <a:buSzPct val="100000"/>
              <a:buFont typeface="Arial" panose="020B0604020202020204" pitchFamily="34" charset="0"/>
              <a:buChar char="•"/>
              <a:defRPr/>
            </a:pPr>
            <a:r>
              <a:rPr lang="en-US" sz="1800" kern="1200" dirty="0">
                <a:solidFill>
                  <a:prstClr val="black"/>
                </a:solidFill>
                <a:cs typeface="Helvetica" panose="020B0604020202020204" pitchFamily="34" charset="0"/>
              </a:rPr>
              <a:t>According to The Joint Commission for Transforming Healthcare, 30 to 35% of patients who fall in hospitals sustain an injury</a:t>
            </a:r>
          </a:p>
          <a:p>
            <a:pPr marL="285750" indent="-285750" eaLnBrk="1" fontAlgn="auto" hangingPunct="1">
              <a:lnSpc>
                <a:spcPct val="110000"/>
              </a:lnSpc>
              <a:spcBef>
                <a:spcPts val="1000"/>
              </a:spcBef>
              <a:spcAft>
                <a:spcPts val="0"/>
              </a:spcAft>
              <a:buClr>
                <a:srgbClr val="B71E42"/>
              </a:buClr>
              <a:buSzPct val="100000"/>
              <a:buFont typeface="Arial" panose="020B0604020202020204" pitchFamily="34" charset="0"/>
              <a:buChar char="•"/>
              <a:defRPr/>
            </a:pPr>
            <a:r>
              <a:rPr lang="en-US" sz="1800" kern="1200" dirty="0">
                <a:solidFill>
                  <a:prstClr val="black"/>
                </a:solidFill>
                <a:cs typeface="Helvetica" panose="020B0604020202020204" pitchFamily="34" charset="0"/>
              </a:rPr>
              <a:t>The cost for a fall with injury is approximately $14,056, and AMC does not receive reimbursement for costs associated with a greater length of stay or additional treatment resulting from falls</a:t>
            </a:r>
            <a:r>
              <a:rPr lang="en-US" sz="2000" kern="1200" dirty="0">
                <a:solidFill>
                  <a:prstClr val="black"/>
                </a:solidFill>
                <a:cs typeface="Helvetica" panose="020B0604020202020204" pitchFamily="34" charset="0"/>
              </a:rPr>
              <a:t>. </a:t>
            </a:r>
            <a:r>
              <a:rPr lang="en-US" sz="1200" i="1" kern="1200" dirty="0">
                <a:solidFill>
                  <a:prstClr val="black"/>
                </a:solidFill>
                <a:cs typeface="Helvetica" panose="020B0604020202020204" pitchFamily="34" charset="0"/>
              </a:rPr>
              <a:t>(Joint Commission Center for Transforming Healthcare, 2018)</a:t>
            </a:r>
          </a:p>
          <a:p>
            <a:pPr marL="285750" indent="-285750" eaLnBrk="1" fontAlgn="auto" hangingPunct="1">
              <a:lnSpc>
                <a:spcPct val="110000"/>
              </a:lnSpc>
              <a:spcBef>
                <a:spcPts val="1000"/>
              </a:spcBef>
              <a:spcAft>
                <a:spcPts val="0"/>
              </a:spcAft>
              <a:buClr>
                <a:srgbClr val="B71E42"/>
              </a:buClr>
              <a:buSzPct val="100000"/>
              <a:buFont typeface="Arial" panose="020B0604020202020204" pitchFamily="34" charset="0"/>
              <a:buChar char="•"/>
              <a:defRPr/>
            </a:pPr>
            <a:r>
              <a:rPr lang="en-US" sz="1800" kern="1200" dirty="0">
                <a:solidFill>
                  <a:prstClr val="black"/>
                </a:solidFill>
                <a:cs typeface="Helvetica" panose="020B0604020202020204" pitchFamily="34" charset="0"/>
              </a:rPr>
              <a:t>2018 SI reporting indicated 153 falls with injury at AMC, according to Joint Commission figures, may represent $2,150,568</a:t>
            </a:r>
          </a:p>
          <a:p>
            <a:pPr marL="285750" indent="-285750" eaLnBrk="1" fontAlgn="auto" hangingPunct="1">
              <a:lnSpc>
                <a:spcPct val="110000"/>
              </a:lnSpc>
              <a:spcBef>
                <a:spcPts val="1000"/>
              </a:spcBef>
              <a:spcAft>
                <a:spcPts val="0"/>
              </a:spcAft>
              <a:buClr>
                <a:srgbClr val="B71E42"/>
              </a:buClr>
              <a:buSzPct val="100000"/>
              <a:buFont typeface="Arial" panose="020B0604020202020204" pitchFamily="34" charset="0"/>
              <a:buChar char="•"/>
              <a:defRPr/>
            </a:pPr>
            <a:endParaRPr lang="en-US" sz="1200" i="1" kern="1200" dirty="0">
              <a:solidFill>
                <a:prstClr val="black"/>
              </a:solidFill>
              <a:cs typeface="Helvetica" panose="020B0604020202020204" pitchFamily="34" charset="0"/>
            </a:endParaRPr>
          </a:p>
          <a:p>
            <a:pPr marL="0" indent="0">
              <a:buFontTx/>
              <a:buNone/>
              <a:defRPr/>
            </a:pPr>
            <a:endParaRPr lang="en-US" dirty="0"/>
          </a:p>
        </p:txBody>
      </p:sp>
    </p:spTree>
    <p:extLst>
      <p:ext uri="{BB962C8B-B14F-4D97-AF65-F5344CB8AC3E}">
        <p14:creationId xmlns:p14="http://schemas.microsoft.com/office/powerpoint/2010/main" val="30497330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8018CA5-366C-44CE-88EF-687BB81B5827}"/>
              </a:ext>
            </a:extLst>
          </p:cNvPr>
          <p:cNvSpPr>
            <a:spLocks noGrp="1"/>
          </p:cNvSpPr>
          <p:nvPr>
            <p:ph idx="1"/>
          </p:nvPr>
        </p:nvSpPr>
        <p:spPr/>
        <p:txBody>
          <a:bodyPr>
            <a:normAutofit fontScale="92500" lnSpcReduction="10000"/>
          </a:bodyPr>
          <a:lstStyle/>
          <a:p>
            <a:pPr>
              <a:defRPr/>
            </a:pPr>
            <a:r>
              <a:rPr lang="en-US" b="1" dirty="0"/>
              <a:t>A</a:t>
            </a:r>
            <a:r>
              <a:rPr lang="en-US" dirty="0"/>
              <a:t> = </a:t>
            </a:r>
            <a:r>
              <a:rPr lang="en-US" b="1" dirty="0"/>
              <a:t>A</a:t>
            </a:r>
            <a:r>
              <a:rPr lang="en-US" dirty="0"/>
              <a:t>ge or frailty: Patients age 85 and older, especially those who are frail, are at increased risk for injury if they fall.</a:t>
            </a:r>
          </a:p>
          <a:p>
            <a:pPr>
              <a:defRPr/>
            </a:pPr>
            <a:r>
              <a:rPr lang="en-US" b="1" dirty="0"/>
              <a:t>B</a:t>
            </a:r>
            <a:r>
              <a:rPr lang="en-US" dirty="0"/>
              <a:t> = </a:t>
            </a:r>
            <a:r>
              <a:rPr lang="en-US" b="1" dirty="0"/>
              <a:t>B</a:t>
            </a:r>
            <a:r>
              <a:rPr lang="en-US" dirty="0"/>
              <a:t>ones: Patients who have osteoporosis or have had a recent fracture are more likely to sustain a fracture if they fall.</a:t>
            </a:r>
          </a:p>
          <a:p>
            <a:pPr>
              <a:defRPr/>
            </a:pPr>
            <a:r>
              <a:rPr lang="en-US" b="1" dirty="0"/>
              <a:t>C</a:t>
            </a:r>
            <a:r>
              <a:rPr lang="en-US" dirty="0"/>
              <a:t> = anti-</a:t>
            </a:r>
            <a:r>
              <a:rPr lang="en-US" b="1" dirty="0"/>
              <a:t>C</a:t>
            </a:r>
            <a:r>
              <a:rPr lang="en-US" dirty="0"/>
              <a:t>oagulation: Patients with a bleeding disorder or who are taking anticoagulants are more likely to sustain a bleeding injury if they fall.</a:t>
            </a:r>
          </a:p>
          <a:p>
            <a:pPr>
              <a:defRPr/>
            </a:pPr>
            <a:r>
              <a:rPr lang="en-US" b="1" dirty="0"/>
              <a:t>S</a:t>
            </a:r>
            <a:r>
              <a:rPr lang="en-US" dirty="0"/>
              <a:t> = </a:t>
            </a:r>
            <a:r>
              <a:rPr lang="en-US" b="1" dirty="0"/>
              <a:t>S</a:t>
            </a:r>
            <a:r>
              <a:rPr lang="en-US" dirty="0"/>
              <a:t>urgery: Patients who have undergone recent surgery (during the current episode of care) are more likely to be injured if they fall.</a:t>
            </a:r>
          </a:p>
          <a:p>
            <a:pPr marL="0" indent="0">
              <a:buFontTx/>
              <a:buNone/>
              <a:defRPr/>
            </a:pPr>
            <a:r>
              <a:rPr lang="en-US" sz="1050" i="1" dirty="0"/>
              <a:t>(Dykes, 2018.p.10)</a:t>
            </a:r>
          </a:p>
          <a:p>
            <a:endParaRPr lang="en-US" dirty="0"/>
          </a:p>
        </p:txBody>
      </p:sp>
      <p:sp>
        <p:nvSpPr>
          <p:cNvPr id="7" name="Title 1">
            <a:extLst>
              <a:ext uri="{FF2B5EF4-FFF2-40B4-BE49-F238E27FC236}">
                <a16:creationId xmlns:a16="http://schemas.microsoft.com/office/drawing/2014/main" id="{E3FAD145-AA07-4A0F-BE8F-FAF557D3CC4E}"/>
              </a:ext>
            </a:extLst>
          </p:cNvPr>
          <p:cNvSpPr>
            <a:spLocks noGrp="1" noChangeArrowheads="1"/>
          </p:cNvSpPr>
          <p:nvPr>
            <p:ph type="title"/>
          </p:nvPr>
        </p:nvSpPr>
        <p:spPr>
          <a:xfrm>
            <a:off x="1450975" y="804863"/>
            <a:ext cx="9604375" cy="1049337"/>
          </a:xfrm>
        </p:spPr>
        <p:txBody>
          <a:bodyPr/>
          <a:lstStyle/>
          <a:p>
            <a:r>
              <a:rPr lang="en-US" altLang="en-US" dirty="0"/>
              <a:t>Identify who is at risk for harm</a:t>
            </a:r>
          </a:p>
        </p:txBody>
      </p:sp>
    </p:spTree>
    <p:extLst>
      <p:ext uri="{BB962C8B-B14F-4D97-AF65-F5344CB8AC3E}">
        <p14:creationId xmlns:p14="http://schemas.microsoft.com/office/powerpoint/2010/main" val="26670239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3B2F8-DF1B-4A96-8A63-928CB135CD6E}"/>
              </a:ext>
            </a:extLst>
          </p:cNvPr>
          <p:cNvSpPr>
            <a:spLocks noGrp="1"/>
          </p:cNvSpPr>
          <p:nvPr>
            <p:ph type="title"/>
          </p:nvPr>
        </p:nvSpPr>
        <p:spPr/>
        <p:txBody>
          <a:bodyPr/>
          <a:lstStyle/>
          <a:p>
            <a:r>
              <a:rPr lang="en-US" dirty="0"/>
              <a:t>Is it a fall?</a:t>
            </a:r>
          </a:p>
        </p:txBody>
      </p:sp>
      <p:sp>
        <p:nvSpPr>
          <p:cNvPr id="3" name="Content Placeholder 2">
            <a:extLst>
              <a:ext uri="{FF2B5EF4-FFF2-40B4-BE49-F238E27FC236}">
                <a16:creationId xmlns:a16="http://schemas.microsoft.com/office/drawing/2014/main" id="{C588ED79-655D-4F0D-B8A5-45D5B7A34406}"/>
              </a:ext>
            </a:extLst>
          </p:cNvPr>
          <p:cNvSpPr>
            <a:spLocks noGrp="1"/>
          </p:cNvSpPr>
          <p:nvPr>
            <p:ph idx="1"/>
          </p:nvPr>
        </p:nvSpPr>
        <p:spPr>
          <a:xfrm>
            <a:off x="1451579" y="2015732"/>
            <a:ext cx="9603275" cy="3688382"/>
          </a:xfrm>
        </p:spPr>
        <p:txBody>
          <a:bodyPr/>
          <a:lstStyle/>
          <a:p>
            <a:pPr marL="0" indent="0">
              <a:buNone/>
            </a:pPr>
            <a:r>
              <a:rPr lang="en-US" dirty="0"/>
              <a:t>A patient fall is defined as an </a:t>
            </a:r>
            <a:r>
              <a:rPr lang="en-US" b="1" dirty="0"/>
              <a:t>unplanned descent to the floor </a:t>
            </a:r>
            <a:r>
              <a:rPr lang="en-US" b="1" i="1" dirty="0"/>
              <a:t>with or without </a:t>
            </a:r>
            <a:r>
              <a:rPr lang="en-US" b="1" dirty="0"/>
              <a:t>injury to the patient.</a:t>
            </a:r>
          </a:p>
          <a:p>
            <a:r>
              <a:rPr lang="en-US" i="1" dirty="0"/>
              <a:t>“If I’m walking a patient and they get weak, and I very gently lower them to the ground is that a fall?” </a:t>
            </a:r>
          </a:p>
          <a:p>
            <a:r>
              <a:rPr lang="en-US" i="1" dirty="0"/>
              <a:t>“What if a psychiatric patient intentionally throws themselves on the ground, or if  I have a patient who ends up on the floor on purpose, is that a fall?”</a:t>
            </a:r>
          </a:p>
          <a:p>
            <a:r>
              <a:rPr lang="en-US" i="1" dirty="0"/>
              <a:t>‘If a patient reports to me that they fell but no one actually saw it happen and there were no witnesses, is that a fall?”</a:t>
            </a:r>
          </a:p>
        </p:txBody>
      </p:sp>
      <p:sp>
        <p:nvSpPr>
          <p:cNvPr id="4" name="Action Button: Blank 3">
            <a:hlinkClick r:id="" action="ppaction://noaction" highlightClick="1"/>
            <a:extLst>
              <a:ext uri="{FF2B5EF4-FFF2-40B4-BE49-F238E27FC236}">
                <a16:creationId xmlns:a16="http://schemas.microsoft.com/office/drawing/2014/main" id="{7B5E0C0B-8226-4CC2-946C-815CF056E13A}"/>
              </a:ext>
            </a:extLst>
          </p:cNvPr>
          <p:cNvSpPr/>
          <p:nvPr/>
        </p:nvSpPr>
        <p:spPr>
          <a:xfrm>
            <a:off x="4332514" y="5181600"/>
            <a:ext cx="283029" cy="283029"/>
          </a:xfrm>
          <a:prstGeom prst="actionButtonBlank">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ction Button: Blank 4">
            <a:hlinkClick r:id="" action="ppaction://noaction" highlightClick="1"/>
            <a:extLst>
              <a:ext uri="{FF2B5EF4-FFF2-40B4-BE49-F238E27FC236}">
                <a16:creationId xmlns:a16="http://schemas.microsoft.com/office/drawing/2014/main" id="{A4C9A9DC-721B-45CD-ABDA-D27ECB472028}"/>
              </a:ext>
            </a:extLst>
          </p:cNvPr>
          <p:cNvSpPr/>
          <p:nvPr/>
        </p:nvSpPr>
        <p:spPr>
          <a:xfrm>
            <a:off x="7630886" y="4256314"/>
            <a:ext cx="283029" cy="283029"/>
          </a:xfrm>
          <a:prstGeom prst="actionButtonBlank">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ction Button: Blank 5">
            <a:hlinkClick r:id="" action="ppaction://noaction" highlightClick="1"/>
            <a:extLst>
              <a:ext uri="{FF2B5EF4-FFF2-40B4-BE49-F238E27FC236}">
                <a16:creationId xmlns:a16="http://schemas.microsoft.com/office/drawing/2014/main" id="{775812DD-422F-4EC1-930F-0FFD2A61A435}"/>
              </a:ext>
            </a:extLst>
          </p:cNvPr>
          <p:cNvSpPr/>
          <p:nvPr/>
        </p:nvSpPr>
        <p:spPr>
          <a:xfrm>
            <a:off x="2525486" y="3287485"/>
            <a:ext cx="283029" cy="283029"/>
          </a:xfrm>
          <a:prstGeom prst="actionButtonBlank">
            <a:avLst/>
          </a:prstGeom>
          <a:solidFill>
            <a:schemeClr val="tx1">
              <a:lumMod val="85000"/>
              <a:lumOff val="1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Checkmark">
            <a:extLst>
              <a:ext uri="{FF2B5EF4-FFF2-40B4-BE49-F238E27FC236}">
                <a16:creationId xmlns:a16="http://schemas.microsoft.com/office/drawing/2014/main" id="{77435716-6B05-4BEE-B8B1-0CCBF7F031C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481943" y="3129641"/>
            <a:ext cx="598715" cy="598715"/>
          </a:xfrm>
          <a:prstGeom prst="rect">
            <a:avLst/>
          </a:prstGeom>
        </p:spPr>
      </p:pic>
      <p:pic>
        <p:nvPicPr>
          <p:cNvPr id="9" name="Graphic 8" descr="Checkmark">
            <a:extLst>
              <a:ext uri="{FF2B5EF4-FFF2-40B4-BE49-F238E27FC236}">
                <a16:creationId xmlns:a16="http://schemas.microsoft.com/office/drawing/2014/main" id="{3B7891F2-7E12-40DE-8C0D-76893FA1484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614557" y="4008663"/>
            <a:ext cx="598715" cy="598715"/>
          </a:xfrm>
          <a:prstGeom prst="rect">
            <a:avLst/>
          </a:prstGeom>
        </p:spPr>
      </p:pic>
      <p:pic>
        <p:nvPicPr>
          <p:cNvPr id="10" name="Graphic 9" descr="Checkmark">
            <a:extLst>
              <a:ext uri="{FF2B5EF4-FFF2-40B4-BE49-F238E27FC236}">
                <a16:creationId xmlns:a16="http://schemas.microsoft.com/office/drawing/2014/main" id="{F1E01A9E-E041-42A6-93B1-229F1F04A35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316185" y="5023756"/>
            <a:ext cx="598715" cy="598715"/>
          </a:xfrm>
          <a:prstGeom prst="rect">
            <a:avLst/>
          </a:prstGeom>
        </p:spPr>
      </p:pic>
      <p:sp>
        <p:nvSpPr>
          <p:cNvPr id="13" name="TextBox 12">
            <a:extLst>
              <a:ext uri="{FF2B5EF4-FFF2-40B4-BE49-F238E27FC236}">
                <a16:creationId xmlns:a16="http://schemas.microsoft.com/office/drawing/2014/main" id="{F38DD2CF-D414-4A7D-92E5-9A438FBDD1F1}"/>
              </a:ext>
            </a:extLst>
          </p:cNvPr>
          <p:cNvSpPr txBox="1"/>
          <p:nvPr/>
        </p:nvSpPr>
        <p:spPr>
          <a:xfrm>
            <a:off x="2984800" y="3198165"/>
            <a:ext cx="857025" cy="461665"/>
          </a:xfrm>
          <a:prstGeom prst="rect">
            <a:avLst/>
          </a:prstGeom>
          <a:noFill/>
        </p:spPr>
        <p:txBody>
          <a:bodyPr wrap="square" rtlCol="0">
            <a:spAutoFit/>
          </a:bodyPr>
          <a:lstStyle/>
          <a:p>
            <a:r>
              <a:rPr lang="en-US" sz="2400" b="1" dirty="0">
                <a:solidFill>
                  <a:srgbClr val="00B050"/>
                </a:solidFill>
              </a:rPr>
              <a:t>yes</a:t>
            </a:r>
          </a:p>
        </p:txBody>
      </p:sp>
      <p:sp>
        <p:nvSpPr>
          <p:cNvPr id="17" name="TextBox 16">
            <a:extLst>
              <a:ext uri="{FF2B5EF4-FFF2-40B4-BE49-F238E27FC236}">
                <a16:creationId xmlns:a16="http://schemas.microsoft.com/office/drawing/2014/main" id="{2F137355-7347-4C3C-9FA7-A6E9289BC6B9}"/>
              </a:ext>
            </a:extLst>
          </p:cNvPr>
          <p:cNvSpPr txBox="1"/>
          <p:nvPr/>
        </p:nvSpPr>
        <p:spPr>
          <a:xfrm rot="10800000" flipV="1">
            <a:off x="8120737" y="4077188"/>
            <a:ext cx="914399" cy="461665"/>
          </a:xfrm>
          <a:prstGeom prst="rect">
            <a:avLst/>
          </a:prstGeom>
          <a:noFill/>
        </p:spPr>
        <p:txBody>
          <a:bodyPr wrap="square" rtlCol="0">
            <a:spAutoFit/>
          </a:bodyPr>
          <a:lstStyle/>
          <a:p>
            <a:r>
              <a:rPr lang="en-US" sz="2400" b="1" dirty="0">
                <a:solidFill>
                  <a:srgbClr val="00B050"/>
                </a:solidFill>
              </a:rPr>
              <a:t>yes</a:t>
            </a:r>
          </a:p>
        </p:txBody>
      </p:sp>
      <p:sp>
        <p:nvSpPr>
          <p:cNvPr id="18" name="TextBox 17">
            <a:extLst>
              <a:ext uri="{FF2B5EF4-FFF2-40B4-BE49-F238E27FC236}">
                <a16:creationId xmlns:a16="http://schemas.microsoft.com/office/drawing/2014/main" id="{74FC4810-4E5A-4527-AD55-579034A3DE16}"/>
              </a:ext>
            </a:extLst>
          </p:cNvPr>
          <p:cNvSpPr txBox="1"/>
          <p:nvPr/>
        </p:nvSpPr>
        <p:spPr>
          <a:xfrm>
            <a:off x="5170714" y="5138447"/>
            <a:ext cx="740229" cy="461665"/>
          </a:xfrm>
          <a:prstGeom prst="rect">
            <a:avLst/>
          </a:prstGeom>
          <a:noFill/>
        </p:spPr>
        <p:txBody>
          <a:bodyPr wrap="square" rtlCol="0">
            <a:spAutoFit/>
          </a:bodyPr>
          <a:lstStyle/>
          <a:p>
            <a:r>
              <a:rPr lang="en-US" sz="2400" b="1" dirty="0">
                <a:solidFill>
                  <a:srgbClr val="00B050"/>
                </a:solidFill>
              </a:rPr>
              <a:t>yes</a:t>
            </a:r>
          </a:p>
        </p:txBody>
      </p:sp>
    </p:spTree>
    <p:extLst>
      <p:ext uri="{BB962C8B-B14F-4D97-AF65-F5344CB8AC3E}">
        <p14:creationId xmlns:p14="http://schemas.microsoft.com/office/powerpoint/2010/main" val="25132131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CE580D1-F917-4567-AFB4-99AA9B52AD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3" name="Picture 12">
            <a:extLst>
              <a:ext uri="{FF2B5EF4-FFF2-40B4-BE49-F238E27FC236}">
                <a16:creationId xmlns:a16="http://schemas.microsoft.com/office/drawing/2014/main" id="{1F5620B8-A2D8-4568-B566-F0453A0D916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5" name="Straight Connector 14">
            <a:extLst>
              <a:ext uri="{FF2B5EF4-FFF2-40B4-BE49-F238E27FC236}">
                <a16:creationId xmlns:a16="http://schemas.microsoft.com/office/drawing/2014/main" id="{1C7D2BA4-4B7A-4596-8BCC-5CF71542389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9D4B225-18E9-4C5B-94D8-2ABE6D161E4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9" name="Rectangle 18">
            <a:extLst>
              <a:ext uri="{FF2B5EF4-FFF2-40B4-BE49-F238E27FC236}">
                <a16:creationId xmlns:a16="http://schemas.microsoft.com/office/drawing/2014/main" id="{E8E51B09-2B9E-4D82-A5F8-29F85CBE20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9240118-40F3-4A1C-85DC-4E58525CB6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grpSp>
        <p:nvGrpSpPr>
          <p:cNvPr id="23" name="Group 22">
            <a:extLst>
              <a:ext uri="{FF2B5EF4-FFF2-40B4-BE49-F238E27FC236}">
                <a16:creationId xmlns:a16="http://schemas.microsoft.com/office/drawing/2014/main" id="{C269951F-7B8C-4336-BC68-9BA9843CEDA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2239" y="482171"/>
            <a:ext cx="4074533" cy="5149101"/>
            <a:chOff x="7463259" y="583365"/>
            <a:chExt cx="4074533" cy="5181928"/>
          </a:xfrm>
        </p:grpSpPr>
        <p:sp>
          <p:nvSpPr>
            <p:cNvPr id="24" name="Rectangle 23">
              <a:extLst>
                <a:ext uri="{FF2B5EF4-FFF2-40B4-BE49-F238E27FC236}">
                  <a16:creationId xmlns:a16="http://schemas.microsoft.com/office/drawing/2014/main" id="{CFD48101-E230-4669-8C1B-39BAAB2BBE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3259" y="583365"/>
              <a:ext cx="4074533"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A18FA112-D8F0-41D3-9171-B0A3110E2A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76318" y="915807"/>
              <a:ext cx="345028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cxnSp>
        <p:nvCxnSpPr>
          <p:cNvPr id="27" name="Straight Connector 26">
            <a:extLst>
              <a:ext uri="{FF2B5EF4-FFF2-40B4-BE49-F238E27FC236}">
                <a16:creationId xmlns:a16="http://schemas.microsoft.com/office/drawing/2014/main" id="{A9087EE4-E285-4C8E-AC5F-CAE7D1FDE36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90359" y="1847088"/>
            <a:ext cx="5548039"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B2027A2B-786F-48B8-9B5A-1F509FA7DF8C}"/>
              </a:ext>
            </a:extLst>
          </p:cNvPr>
          <p:cNvSpPr>
            <a:spLocks noGrp="1"/>
          </p:cNvSpPr>
          <p:nvPr>
            <p:ph type="title"/>
          </p:nvPr>
        </p:nvSpPr>
        <p:spPr>
          <a:xfrm>
            <a:off x="5188043" y="804520"/>
            <a:ext cx="5550355" cy="1049235"/>
          </a:xfrm>
        </p:spPr>
        <p:txBody>
          <a:bodyPr vert="horz" lIns="91440" tIns="45720" rIns="91440" bIns="45720" rtlCol="0" anchor="t">
            <a:normAutofit/>
          </a:bodyPr>
          <a:lstStyle/>
          <a:p>
            <a:r>
              <a:rPr lang="en-US" altLang="en-US" sz="2500" dirty="0"/>
              <a:t>Low Hanging Fruit…..Eliminate repetitive cases</a:t>
            </a:r>
            <a:endParaRPr lang="en-US" sz="2500" dirty="0"/>
          </a:p>
        </p:txBody>
      </p:sp>
      <p:pic>
        <p:nvPicPr>
          <p:cNvPr id="6" name="Picture Placeholder 5" descr="A person taking a selfie&#10;&#10;Description automatically generated">
            <a:extLst>
              <a:ext uri="{FF2B5EF4-FFF2-40B4-BE49-F238E27FC236}">
                <a16:creationId xmlns:a16="http://schemas.microsoft.com/office/drawing/2014/main" id="{2425F360-0555-406B-AAC0-3F1319E73C4D}"/>
              </a:ext>
            </a:extLst>
          </p:cNvPr>
          <p:cNvPicPr>
            <a:picLocks noGrp="1" noChangeAspect="1"/>
          </p:cNvPicPr>
          <p:nvPr>
            <p:ph type="pic" idx="1"/>
          </p:nvPr>
        </p:nvPicPr>
        <p:blipFill rotWithShape="1">
          <a:blip r:embed="rId3"/>
          <a:srcRect t="92" r="-1" b="14126"/>
          <a:stretch/>
        </p:blipFill>
        <p:spPr>
          <a:xfrm>
            <a:off x="1285438" y="1116345"/>
            <a:ext cx="2799103" cy="3866172"/>
          </a:xfrm>
          <a:prstGeom prst="rect">
            <a:avLst/>
          </a:prstGeom>
        </p:spPr>
      </p:pic>
      <p:sp>
        <p:nvSpPr>
          <p:cNvPr id="3" name="Content Placeholder 2">
            <a:extLst>
              <a:ext uri="{FF2B5EF4-FFF2-40B4-BE49-F238E27FC236}">
                <a16:creationId xmlns:a16="http://schemas.microsoft.com/office/drawing/2014/main" id="{4F868B2A-10D6-4C48-921C-E9432DD47BC0}"/>
              </a:ext>
            </a:extLst>
          </p:cNvPr>
          <p:cNvSpPr>
            <a:spLocks noGrp="1"/>
          </p:cNvSpPr>
          <p:nvPr>
            <p:ph type="body" sz="half" idx="2"/>
          </p:nvPr>
        </p:nvSpPr>
        <p:spPr>
          <a:xfrm>
            <a:off x="5188043" y="2015732"/>
            <a:ext cx="5550355" cy="3450613"/>
          </a:xfrm>
        </p:spPr>
        <p:txBody>
          <a:bodyPr vert="horz" lIns="91440" tIns="45720" rIns="91440" bIns="45720" rtlCol="0" anchor="t">
            <a:normAutofit lnSpcReduction="10000"/>
          </a:bodyPr>
          <a:lstStyle/>
          <a:p>
            <a:pPr indent="-228600">
              <a:lnSpc>
                <a:spcPct val="110000"/>
              </a:lnSpc>
              <a:buFont typeface="Arial" panose="020B0604020202020204" pitchFamily="34" charset="0"/>
              <a:buChar char="•"/>
            </a:pPr>
            <a:r>
              <a:rPr lang="en-US" altLang="en-US" sz="2400" dirty="0"/>
              <a:t>According to 2018 AMC SI reports, 11% of “fallers” accounted for 25% of all inpatient falls</a:t>
            </a:r>
          </a:p>
          <a:p>
            <a:pPr indent="-228600">
              <a:lnSpc>
                <a:spcPct val="110000"/>
              </a:lnSpc>
              <a:buFont typeface="Arial" panose="020B0604020202020204" pitchFamily="34" charset="0"/>
              <a:buChar char="•"/>
            </a:pPr>
            <a:r>
              <a:rPr lang="en-US" altLang="en-US" sz="2400" dirty="0"/>
              <a:t>For the first 231 falls in 2019, 21 patients fell 51 times and account for 22% of all falls</a:t>
            </a:r>
          </a:p>
          <a:p>
            <a:pPr indent="-228600">
              <a:lnSpc>
                <a:spcPct val="110000"/>
              </a:lnSpc>
              <a:buFont typeface="Arial" panose="020B0604020202020204" pitchFamily="34" charset="0"/>
              <a:buChar char="•"/>
            </a:pPr>
            <a:r>
              <a:rPr lang="en-US" altLang="en-US" sz="2400" dirty="0"/>
              <a:t>One patient fell 11 times on 7 different units in 2018….AND has fallen 5 more times on 5 different units in 2019</a:t>
            </a:r>
          </a:p>
          <a:p>
            <a:pPr indent="-228600">
              <a:lnSpc>
                <a:spcPct val="110000"/>
              </a:lnSpc>
              <a:buFont typeface="Arial" panose="020B0604020202020204" pitchFamily="34" charset="0"/>
              <a:buChar char="•"/>
            </a:pPr>
            <a:endParaRPr lang="en-US" sz="1500" dirty="0"/>
          </a:p>
        </p:txBody>
      </p:sp>
      <p:pic>
        <p:nvPicPr>
          <p:cNvPr id="29" name="Picture 28">
            <a:extLst>
              <a:ext uri="{FF2B5EF4-FFF2-40B4-BE49-F238E27FC236}">
                <a16:creationId xmlns:a16="http://schemas.microsoft.com/office/drawing/2014/main" id="{DD8AF6BD-5D32-4F8F-98B6-05F8A4390CB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31" name="Straight Connector 30">
            <a:extLst>
              <a:ext uri="{FF2B5EF4-FFF2-40B4-BE49-F238E27FC236}">
                <a16:creationId xmlns:a16="http://schemas.microsoft.com/office/drawing/2014/main" id="{B47013E4-D33D-425E-B32E-DE7D5CB5F30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4922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83848-E3B4-45C1-820A-8B79284B76A7}"/>
              </a:ext>
            </a:extLst>
          </p:cNvPr>
          <p:cNvSpPr>
            <a:spLocks noGrp="1"/>
          </p:cNvSpPr>
          <p:nvPr>
            <p:ph type="title"/>
          </p:nvPr>
        </p:nvSpPr>
        <p:spPr/>
        <p:txBody>
          <a:bodyPr/>
          <a:lstStyle/>
          <a:p>
            <a:r>
              <a:rPr lang="en-US" dirty="0"/>
              <a:t>Falls/Safe Patient Handling Fairs</a:t>
            </a:r>
          </a:p>
        </p:txBody>
      </p:sp>
      <p:sp>
        <p:nvSpPr>
          <p:cNvPr id="3" name="Content Placeholder 2">
            <a:extLst>
              <a:ext uri="{FF2B5EF4-FFF2-40B4-BE49-F238E27FC236}">
                <a16:creationId xmlns:a16="http://schemas.microsoft.com/office/drawing/2014/main" id="{FD99BAED-F3F9-43B8-94AF-7E16340A50A1}"/>
              </a:ext>
            </a:extLst>
          </p:cNvPr>
          <p:cNvSpPr>
            <a:spLocks noGrp="1"/>
          </p:cNvSpPr>
          <p:nvPr>
            <p:ph idx="1"/>
          </p:nvPr>
        </p:nvSpPr>
        <p:spPr/>
        <p:txBody>
          <a:bodyPr>
            <a:normAutofit fontScale="92500" lnSpcReduction="20000"/>
          </a:bodyPr>
          <a:lstStyle/>
          <a:p>
            <a:r>
              <a:rPr lang="en-US" dirty="0"/>
              <a:t>January 27th, 28</a:t>
            </a:r>
            <a:r>
              <a:rPr lang="en-US" baseline="30000" dirty="0"/>
              <a:t>th</a:t>
            </a:r>
            <a:r>
              <a:rPr lang="en-US" dirty="0"/>
              <a:t>, 29</a:t>
            </a:r>
            <a:r>
              <a:rPr lang="en-US" baseline="30000" dirty="0"/>
              <a:t>th</a:t>
            </a:r>
            <a:r>
              <a:rPr lang="en-US" dirty="0"/>
              <a:t> in B Entrance</a:t>
            </a:r>
          </a:p>
          <a:p>
            <a:r>
              <a:rPr lang="en-US" dirty="0"/>
              <a:t>February 27</a:t>
            </a:r>
            <a:r>
              <a:rPr lang="en-US" baseline="30000" dirty="0"/>
              <a:t>th</a:t>
            </a:r>
            <a:r>
              <a:rPr lang="en-US" dirty="0"/>
              <a:t>-South Clinical Campus</a:t>
            </a:r>
          </a:p>
          <a:p>
            <a:pPr marL="0" indent="0">
              <a:buNone/>
            </a:pPr>
            <a:r>
              <a:rPr lang="en-US" dirty="0"/>
              <a:t>Stations:</a:t>
            </a:r>
          </a:p>
          <a:p>
            <a:r>
              <a:rPr lang="en-US" dirty="0"/>
              <a:t>Review of Hendrich II/Documenting falls/ patient falls agreement/Q &amp; A</a:t>
            </a:r>
          </a:p>
          <a:p>
            <a:r>
              <a:rPr lang="en-US" dirty="0"/>
              <a:t>Bed and chair alarms</a:t>
            </a:r>
          </a:p>
          <a:p>
            <a:r>
              <a:rPr lang="en-US" dirty="0"/>
              <a:t>Body mechanics</a:t>
            </a:r>
          </a:p>
          <a:p>
            <a:r>
              <a:rPr lang="en-US" dirty="0"/>
              <a:t>Lift training</a:t>
            </a:r>
          </a:p>
          <a:p>
            <a:r>
              <a:rPr lang="en-US" dirty="0"/>
              <a:t>Using gait belts</a:t>
            </a:r>
          </a:p>
        </p:txBody>
      </p:sp>
    </p:spTree>
    <p:extLst>
      <p:ext uri="{BB962C8B-B14F-4D97-AF65-F5344CB8AC3E}">
        <p14:creationId xmlns:p14="http://schemas.microsoft.com/office/powerpoint/2010/main" val="5358094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DD039-8A81-4336-ADC0-6CEC9BCBDC86}"/>
              </a:ext>
            </a:extLst>
          </p:cNvPr>
          <p:cNvSpPr>
            <a:spLocks noGrp="1"/>
          </p:cNvSpPr>
          <p:nvPr>
            <p:ph type="title"/>
          </p:nvPr>
        </p:nvSpPr>
        <p:spPr>
          <a:xfrm>
            <a:off x="1451579" y="804519"/>
            <a:ext cx="9603275" cy="1049235"/>
          </a:xfrm>
        </p:spPr>
        <p:txBody>
          <a:bodyPr>
            <a:normAutofit/>
          </a:bodyPr>
          <a:lstStyle/>
          <a:p>
            <a:r>
              <a:rPr lang="en-US" dirty="0"/>
              <a:t>What to do about it?</a:t>
            </a:r>
          </a:p>
        </p:txBody>
      </p:sp>
      <p:graphicFrame>
        <p:nvGraphicFramePr>
          <p:cNvPr id="5" name="Content Placeholder 2">
            <a:extLst>
              <a:ext uri="{FF2B5EF4-FFF2-40B4-BE49-F238E27FC236}">
                <a16:creationId xmlns:a16="http://schemas.microsoft.com/office/drawing/2014/main" id="{7A2339F1-93AA-4C41-90B8-334327621709}"/>
              </a:ext>
            </a:extLst>
          </p:cNvPr>
          <p:cNvGraphicFramePr>
            <a:graphicFrameLocks noGrp="1"/>
          </p:cNvGraphicFramePr>
          <p:nvPr>
            <p:ph idx="1"/>
            <p:extLst>
              <p:ext uri="{D42A27DB-BD31-4B8C-83A1-F6EECF244321}">
                <p14:modId xmlns:p14="http://schemas.microsoft.com/office/powerpoint/2010/main" val="3468428221"/>
              </p:ext>
            </p:extLst>
          </p:nvPr>
        </p:nvGraphicFramePr>
        <p:xfrm>
          <a:off x="1450975" y="1853755"/>
          <a:ext cx="9604375" cy="36217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856187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D67DE-3B32-49B1-8063-6C9551EF4B3E}"/>
              </a:ext>
            </a:extLst>
          </p:cNvPr>
          <p:cNvSpPr>
            <a:spLocks noGrp="1"/>
          </p:cNvSpPr>
          <p:nvPr>
            <p:ph type="title"/>
          </p:nvPr>
        </p:nvSpPr>
        <p:spPr/>
        <p:txBody>
          <a:bodyPr/>
          <a:lstStyle/>
          <a:p>
            <a:r>
              <a:rPr lang="en-US" dirty="0"/>
              <a:t>Best Practices</a:t>
            </a:r>
          </a:p>
        </p:txBody>
      </p:sp>
      <p:sp>
        <p:nvSpPr>
          <p:cNvPr id="3" name="Content Placeholder 2">
            <a:extLst>
              <a:ext uri="{FF2B5EF4-FFF2-40B4-BE49-F238E27FC236}">
                <a16:creationId xmlns:a16="http://schemas.microsoft.com/office/drawing/2014/main" id="{49052AFF-5E2B-47C6-ACFB-1AF3D2E4CDEF}"/>
              </a:ext>
            </a:extLst>
          </p:cNvPr>
          <p:cNvSpPr>
            <a:spLocks noGrp="1"/>
          </p:cNvSpPr>
          <p:nvPr>
            <p:ph idx="1"/>
          </p:nvPr>
        </p:nvSpPr>
        <p:spPr>
          <a:xfrm>
            <a:off x="1451579" y="1948543"/>
            <a:ext cx="9603275" cy="3897085"/>
          </a:xfrm>
        </p:spPr>
        <p:txBody>
          <a:bodyPr>
            <a:normAutofit fontScale="92500" lnSpcReduction="20000"/>
          </a:bodyPr>
          <a:lstStyle/>
          <a:p>
            <a:r>
              <a:rPr lang="en-US" dirty="0"/>
              <a:t>Address high fall risk patients in every huddle</a:t>
            </a:r>
          </a:p>
          <a:p>
            <a:r>
              <a:rPr lang="en-US" dirty="0"/>
              <a:t>Interactive huddle every time</a:t>
            </a:r>
          </a:p>
          <a:p>
            <a:r>
              <a:rPr lang="en-US" dirty="0"/>
              <a:t>Use patient fall agreement to inform all appropriate patients of their risk on admission</a:t>
            </a:r>
          </a:p>
          <a:p>
            <a:r>
              <a:rPr lang="en-US" dirty="0"/>
              <a:t>Robust bedside report and hourly rounds</a:t>
            </a:r>
          </a:p>
          <a:p>
            <a:r>
              <a:rPr lang="en-US" dirty="0"/>
              <a:t>Standardize use of bed and chair alarms</a:t>
            </a:r>
          </a:p>
          <a:p>
            <a:r>
              <a:rPr lang="en-US" dirty="0"/>
              <a:t>Use of unit-based falls committee for auditing </a:t>
            </a:r>
          </a:p>
          <a:p>
            <a:r>
              <a:rPr lang="en-US" dirty="0"/>
              <a:t>Regular attendance at SPH meeting (every 4</a:t>
            </a:r>
            <a:r>
              <a:rPr lang="en-US" baseline="30000" dirty="0"/>
              <a:t>th</a:t>
            </a:r>
            <a:r>
              <a:rPr lang="en-US" dirty="0"/>
              <a:t> Thursday 1-2:30 pm in Hyuck)</a:t>
            </a:r>
          </a:p>
          <a:p>
            <a:r>
              <a:rPr lang="en-US" dirty="0"/>
              <a:t>Use of standardized language to indicate that staff is busy toileting patients</a:t>
            </a:r>
          </a:p>
          <a:p>
            <a:r>
              <a:rPr lang="en-US" dirty="0"/>
              <a:t>Not all units using badges and zone phones (can’t “see” where staff are to re-deploy)</a:t>
            </a:r>
          </a:p>
        </p:txBody>
      </p:sp>
    </p:spTree>
    <p:extLst>
      <p:ext uri="{BB962C8B-B14F-4D97-AF65-F5344CB8AC3E}">
        <p14:creationId xmlns:p14="http://schemas.microsoft.com/office/powerpoint/2010/main" val="20816603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B0650-53CC-4507-9A8F-1781E2C3D72B}"/>
              </a:ext>
            </a:extLst>
          </p:cNvPr>
          <p:cNvSpPr>
            <a:spLocks noGrp="1"/>
          </p:cNvSpPr>
          <p:nvPr>
            <p:ph type="title"/>
          </p:nvPr>
        </p:nvSpPr>
        <p:spPr/>
        <p:txBody>
          <a:bodyPr/>
          <a:lstStyle/>
          <a:p>
            <a:r>
              <a:rPr lang="en-US" dirty="0"/>
              <a:t>What’s new?</a:t>
            </a:r>
          </a:p>
        </p:txBody>
      </p:sp>
      <p:sp>
        <p:nvSpPr>
          <p:cNvPr id="3" name="Content Placeholder 2">
            <a:extLst>
              <a:ext uri="{FF2B5EF4-FFF2-40B4-BE49-F238E27FC236}">
                <a16:creationId xmlns:a16="http://schemas.microsoft.com/office/drawing/2014/main" id="{7B8B833B-A5E7-42E7-A3F9-B0BD589FB7FC}"/>
              </a:ext>
            </a:extLst>
          </p:cNvPr>
          <p:cNvSpPr>
            <a:spLocks noGrp="1"/>
          </p:cNvSpPr>
          <p:nvPr>
            <p:ph idx="1"/>
          </p:nvPr>
        </p:nvSpPr>
        <p:spPr>
          <a:xfrm>
            <a:off x="1451579" y="2015732"/>
            <a:ext cx="9603275" cy="3731925"/>
          </a:xfrm>
        </p:spPr>
        <p:txBody>
          <a:bodyPr/>
          <a:lstStyle/>
          <a:p>
            <a:pPr marL="0" indent="0">
              <a:buNone/>
            </a:pPr>
            <a:r>
              <a:rPr lang="en-US" dirty="0"/>
              <a:t>Separation of Falls Prevention and Safe Patient Handling Efforts</a:t>
            </a:r>
          </a:p>
          <a:p>
            <a:r>
              <a:rPr lang="en-US" dirty="0"/>
              <a:t>Originally joined due to overlapping concerns and the state mandate to form a Safe Patient Handling Committee in January of 2017</a:t>
            </a:r>
          </a:p>
          <a:p>
            <a:r>
              <a:rPr lang="en-US" dirty="0"/>
              <a:t>Safe Patient Handling is an initiative to increase patient safety and prevent staff injury related to the movement of patients </a:t>
            </a:r>
          </a:p>
          <a:p>
            <a:r>
              <a:rPr lang="en-US" dirty="0"/>
              <a:t>There is an increasing need to address the safety of our staff in all its forms and to increase staff situational awareness regarding their workplace safety and our efforts to address these needs organizationally</a:t>
            </a:r>
          </a:p>
        </p:txBody>
      </p:sp>
    </p:spTree>
    <p:extLst>
      <p:ext uri="{BB962C8B-B14F-4D97-AF65-F5344CB8AC3E}">
        <p14:creationId xmlns:p14="http://schemas.microsoft.com/office/powerpoint/2010/main" val="5459520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8" name="Rectangle 12">
            <a:extLst>
              <a:ext uri="{FF2B5EF4-FFF2-40B4-BE49-F238E27FC236}">
                <a16:creationId xmlns:a16="http://schemas.microsoft.com/office/drawing/2014/main" id="{3193BA5C-B8F3-4972-BA54-014C48FAFA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Connector 14">
            <a:extLst>
              <a:ext uri="{FF2B5EF4-FFF2-40B4-BE49-F238E27FC236}">
                <a16:creationId xmlns:a16="http://schemas.microsoft.com/office/drawing/2014/main" id="{D7162BAB-C25E-4CE9-B87C-F118DC7E7C2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3530885"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2932E16A-555E-4604-BEF9-5A7BC0CAB461}"/>
              </a:ext>
            </a:extLst>
          </p:cNvPr>
          <p:cNvSpPr>
            <a:spLocks noGrp="1"/>
          </p:cNvSpPr>
          <p:nvPr>
            <p:ph type="title"/>
          </p:nvPr>
        </p:nvSpPr>
        <p:spPr>
          <a:xfrm>
            <a:off x="1451580" y="804520"/>
            <a:ext cx="3530157" cy="1049235"/>
          </a:xfrm>
        </p:spPr>
        <p:txBody>
          <a:bodyPr>
            <a:normAutofit/>
          </a:bodyPr>
          <a:lstStyle/>
          <a:p>
            <a:r>
              <a:rPr lang="en-US" dirty="0"/>
              <a:t>Nurse Managers</a:t>
            </a:r>
          </a:p>
        </p:txBody>
      </p:sp>
      <p:sp>
        <p:nvSpPr>
          <p:cNvPr id="30" name="Rectangle 16">
            <a:extLst>
              <a:ext uri="{FF2B5EF4-FFF2-40B4-BE49-F238E27FC236}">
                <a16:creationId xmlns:a16="http://schemas.microsoft.com/office/drawing/2014/main" id="{05B93327-222A-4DAC-9163-371BF44CD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31" name="Content Placeholder 9">
            <a:extLst>
              <a:ext uri="{FF2B5EF4-FFF2-40B4-BE49-F238E27FC236}">
                <a16:creationId xmlns:a16="http://schemas.microsoft.com/office/drawing/2014/main" id="{1B9B7CA9-6E3A-44A8-A7A1-C5137BF91179}"/>
              </a:ext>
            </a:extLst>
          </p:cNvPr>
          <p:cNvSpPr>
            <a:spLocks noGrp="1"/>
          </p:cNvSpPr>
          <p:nvPr>
            <p:ph idx="1"/>
          </p:nvPr>
        </p:nvSpPr>
        <p:spPr>
          <a:xfrm>
            <a:off x="1451581" y="2015732"/>
            <a:ext cx="3526523" cy="3450613"/>
          </a:xfrm>
        </p:spPr>
        <p:txBody>
          <a:bodyPr>
            <a:normAutofit fontScale="92500"/>
          </a:bodyPr>
          <a:lstStyle/>
          <a:p>
            <a:pPr marL="0" indent="0">
              <a:buNone/>
            </a:pPr>
            <a:r>
              <a:rPr lang="en-US" dirty="0"/>
              <a:t>It will be an expectation going forward that if there is a fall with any injury </a:t>
            </a:r>
            <a:r>
              <a:rPr lang="en-US" b="1" i="1" dirty="0"/>
              <a:t>(a harm score of 5 and above) </a:t>
            </a:r>
            <a:r>
              <a:rPr lang="en-US" dirty="0"/>
              <a:t>on your unit, that you will attend and present that fall at the Falls/SPH meeting. </a:t>
            </a:r>
          </a:p>
          <a:p>
            <a:pPr marL="0" indent="0">
              <a:buNone/>
            </a:pPr>
            <a:r>
              <a:rPr lang="en-US" dirty="0"/>
              <a:t>Remember: 4</a:t>
            </a:r>
            <a:r>
              <a:rPr lang="en-US" baseline="30000" dirty="0"/>
              <a:t>th</a:t>
            </a:r>
            <a:r>
              <a:rPr lang="en-US" dirty="0"/>
              <a:t> Thursday of each month in </a:t>
            </a:r>
            <a:r>
              <a:rPr lang="en-US" dirty="0" err="1"/>
              <a:t>Huyck</a:t>
            </a:r>
            <a:r>
              <a:rPr lang="en-US" dirty="0"/>
              <a:t>! 1 to 2pm-falls</a:t>
            </a:r>
          </a:p>
          <a:p>
            <a:pPr marL="0" indent="0">
              <a:buNone/>
            </a:pPr>
            <a:r>
              <a:rPr lang="en-US" dirty="0"/>
              <a:t>2pm to 230 for SPH</a:t>
            </a:r>
          </a:p>
        </p:txBody>
      </p:sp>
      <p:grpSp>
        <p:nvGrpSpPr>
          <p:cNvPr id="32" name="Group 18">
            <a:extLst>
              <a:ext uri="{FF2B5EF4-FFF2-40B4-BE49-F238E27FC236}">
                <a16:creationId xmlns:a16="http://schemas.microsoft.com/office/drawing/2014/main" id="{14EE34E3-F117-4487-8ACF-33DA65FA11B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0131" y="482171"/>
            <a:ext cx="6091791" cy="5149101"/>
            <a:chOff x="5460131" y="482171"/>
            <a:chExt cx="6091791" cy="5149101"/>
          </a:xfrm>
        </p:grpSpPr>
        <p:sp>
          <p:nvSpPr>
            <p:cNvPr id="20" name="Rectangle 19">
              <a:extLst>
                <a:ext uri="{FF2B5EF4-FFF2-40B4-BE49-F238E27FC236}">
                  <a16:creationId xmlns:a16="http://schemas.microsoft.com/office/drawing/2014/main" id="{39ACC02C-6424-4165-93C4-E83C8E81D4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60131" y="482171"/>
              <a:ext cx="6091791"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182CB9C-C978-4C9B-9AAD-8B13418975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78956" y="812507"/>
              <a:ext cx="5461780"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33" name="Rectangle 22">
            <a:extLst>
              <a:ext uri="{FF2B5EF4-FFF2-40B4-BE49-F238E27FC236}">
                <a16:creationId xmlns:a16="http://schemas.microsoft.com/office/drawing/2014/main" id="{56388820-A63D-463C-9DBC-060A5ABE33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42379" y="977965"/>
            <a:ext cx="5134631" cy="4135339"/>
          </a:xfrm>
          <a:prstGeom prst="rect">
            <a:avLst/>
          </a:prstGeom>
          <a:solidFill>
            <a:schemeClr val="bg1"/>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 name="Content Placeholder 4">
            <a:extLst>
              <a:ext uri="{FF2B5EF4-FFF2-40B4-BE49-F238E27FC236}">
                <a16:creationId xmlns:a16="http://schemas.microsoft.com/office/drawing/2014/main" id="{6657A048-F1C2-4222-9BD9-93E039C580AB}"/>
              </a:ext>
            </a:extLst>
          </p:cNvPr>
          <p:cNvPicPr>
            <a:picLocks noChangeAspect="1"/>
          </p:cNvPicPr>
          <p:nvPr/>
        </p:nvPicPr>
        <p:blipFill>
          <a:blip r:embed="rId2"/>
          <a:stretch>
            <a:fillRect/>
          </a:stretch>
        </p:blipFill>
        <p:spPr>
          <a:xfrm>
            <a:off x="6093926" y="1376281"/>
            <a:ext cx="4821551" cy="3346300"/>
          </a:xfrm>
          <a:prstGeom prst="rect">
            <a:avLst/>
          </a:prstGeom>
        </p:spPr>
      </p:pic>
      <p:pic>
        <p:nvPicPr>
          <p:cNvPr id="35" name="Picture 24">
            <a:extLst>
              <a:ext uri="{FF2B5EF4-FFF2-40B4-BE49-F238E27FC236}">
                <a16:creationId xmlns:a16="http://schemas.microsoft.com/office/drawing/2014/main" id="{C04ED70F-D6FD-4EB1-A171-D30F885FE73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7" name="Straight Connector 26">
            <a:extLst>
              <a:ext uri="{FF2B5EF4-FFF2-40B4-BE49-F238E27FC236}">
                <a16:creationId xmlns:a16="http://schemas.microsoft.com/office/drawing/2014/main" id="{DA26CAE9-74C4-4EDD-8A80-77F79EAA86F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44347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83" name="Rectangle 60">
            <a:extLst>
              <a:ext uri="{FF2B5EF4-FFF2-40B4-BE49-F238E27FC236}">
                <a16:creationId xmlns:a16="http://schemas.microsoft.com/office/drawing/2014/main" id="{84C75E2B-CACA-478C-B26B-182AF87A18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84" name="Picture 62">
            <a:extLst>
              <a:ext uri="{FF2B5EF4-FFF2-40B4-BE49-F238E27FC236}">
                <a16:creationId xmlns:a16="http://schemas.microsoft.com/office/drawing/2014/main" id="{50FF2874-547C-4D14-9E18-28B19002FB8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85" name="Straight Connector 64">
            <a:extLst>
              <a:ext uri="{FF2B5EF4-FFF2-40B4-BE49-F238E27FC236}">
                <a16:creationId xmlns:a16="http://schemas.microsoft.com/office/drawing/2014/main" id="{36CF827D-A163-47F7-BD87-34EB4FA7D6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86" name="Straight Connector 66">
            <a:extLst>
              <a:ext uri="{FF2B5EF4-FFF2-40B4-BE49-F238E27FC236}">
                <a16:creationId xmlns:a16="http://schemas.microsoft.com/office/drawing/2014/main" id="{D299D9A9-1DA8-433D-A9BC-FB48D93D421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87" name="Rectangle 68">
            <a:extLst>
              <a:ext uri="{FF2B5EF4-FFF2-40B4-BE49-F238E27FC236}">
                <a16:creationId xmlns:a16="http://schemas.microsoft.com/office/drawing/2014/main" id="{1BDEE7DB-1334-4F75-A26B-B447F83029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70">
            <a:extLst>
              <a:ext uri="{FF2B5EF4-FFF2-40B4-BE49-F238E27FC236}">
                <a16:creationId xmlns:a16="http://schemas.microsoft.com/office/drawing/2014/main" id="{406613A7-99A3-4BDA-870A-0344896CDF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B763E915-1F71-4C7A-8945-AFF0B992BB1B}"/>
              </a:ext>
            </a:extLst>
          </p:cNvPr>
          <p:cNvSpPr>
            <a:spLocks noGrp="1"/>
          </p:cNvSpPr>
          <p:nvPr>
            <p:ph type="title"/>
          </p:nvPr>
        </p:nvSpPr>
        <p:spPr>
          <a:xfrm>
            <a:off x="5190712" y="1474970"/>
            <a:ext cx="5533666" cy="3152742"/>
          </a:xfrm>
        </p:spPr>
        <p:txBody>
          <a:bodyPr vert="horz" lIns="91440" tIns="45720" rIns="91440" bIns="45720" rtlCol="0" anchor="ctr">
            <a:normAutofit/>
          </a:bodyPr>
          <a:lstStyle/>
          <a:p>
            <a:r>
              <a:rPr lang="en-US" dirty="0"/>
              <a:t>…the Right kind of Data</a:t>
            </a:r>
          </a:p>
        </p:txBody>
      </p:sp>
      <p:grpSp>
        <p:nvGrpSpPr>
          <p:cNvPr id="89" name="Group 72">
            <a:extLst>
              <a:ext uri="{FF2B5EF4-FFF2-40B4-BE49-F238E27FC236}">
                <a16:creationId xmlns:a16="http://schemas.microsoft.com/office/drawing/2014/main" id="{CA9FB592-3551-4D63-8697-861194687D5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2238" y="482170"/>
            <a:ext cx="4074533" cy="5149101"/>
            <a:chOff x="7463259" y="583365"/>
            <a:chExt cx="4074533" cy="5181928"/>
          </a:xfrm>
        </p:grpSpPr>
        <p:sp>
          <p:nvSpPr>
            <p:cNvPr id="74" name="Rectangle 73">
              <a:extLst>
                <a:ext uri="{FF2B5EF4-FFF2-40B4-BE49-F238E27FC236}">
                  <a16:creationId xmlns:a16="http://schemas.microsoft.com/office/drawing/2014/main" id="{A5C4EF9A-3374-45A3-868B-CDC717BEEC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3259" y="583365"/>
              <a:ext cx="4074533"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B3564E08-4421-4E4B-BFE6-338FBD57E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76318" y="915807"/>
              <a:ext cx="345028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33" name="Content Placeholder 6" descr="A close up of a person&#10;&#10;Description automatically generated">
            <a:extLst>
              <a:ext uri="{FF2B5EF4-FFF2-40B4-BE49-F238E27FC236}">
                <a16:creationId xmlns:a16="http://schemas.microsoft.com/office/drawing/2014/main" id="{B5612082-0007-4845-9F42-945C2B8F0FFA}"/>
              </a:ext>
            </a:extLst>
          </p:cNvPr>
          <p:cNvPicPr>
            <a:picLocks noGrp="1" noChangeAspect="1"/>
          </p:cNvPicPr>
          <p:nvPr>
            <p:ph idx="1"/>
          </p:nvPr>
        </p:nvPicPr>
        <p:blipFill rotWithShape="1">
          <a:blip r:embed="rId3"/>
          <a:srcRect r="5065" b="-3"/>
          <a:stretch/>
        </p:blipFill>
        <p:spPr>
          <a:xfrm>
            <a:off x="1271227" y="1116344"/>
            <a:ext cx="2799093" cy="3866172"/>
          </a:xfrm>
          <a:prstGeom prst="rect">
            <a:avLst/>
          </a:prstGeom>
        </p:spPr>
      </p:pic>
      <p:pic>
        <p:nvPicPr>
          <p:cNvPr id="90" name="Picture 76">
            <a:extLst>
              <a:ext uri="{FF2B5EF4-FFF2-40B4-BE49-F238E27FC236}">
                <a16:creationId xmlns:a16="http://schemas.microsoft.com/office/drawing/2014/main" id="{16192335-606C-4682-9DDD-2401F0A3FEF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91" name="Straight Connector 78">
            <a:extLst>
              <a:ext uri="{FF2B5EF4-FFF2-40B4-BE49-F238E27FC236}">
                <a16:creationId xmlns:a16="http://schemas.microsoft.com/office/drawing/2014/main" id="{2C0F1F7E-E876-4F2E-B2FB-8CD3E61DB23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38175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ECA5BD-6FAE-4DF2-830A-17FBA9102220}"/>
              </a:ext>
            </a:extLst>
          </p:cNvPr>
          <p:cNvSpPr>
            <a:spLocks noGrp="1"/>
          </p:cNvSpPr>
          <p:nvPr>
            <p:ph type="title"/>
          </p:nvPr>
        </p:nvSpPr>
        <p:spPr>
          <a:xfrm>
            <a:off x="849683" y="1240076"/>
            <a:ext cx="2727813" cy="4584527"/>
          </a:xfrm>
        </p:spPr>
        <p:txBody>
          <a:bodyPr>
            <a:normAutofit/>
          </a:bodyPr>
          <a:lstStyle/>
          <a:p>
            <a:r>
              <a:rPr lang="en-US">
                <a:solidFill>
                  <a:srgbClr val="FFFFFF"/>
                </a:solidFill>
              </a:rPr>
              <a:t>SI Reporting</a:t>
            </a:r>
          </a:p>
        </p:txBody>
      </p:sp>
      <p:sp>
        <p:nvSpPr>
          <p:cNvPr id="3" name="Content Placeholder 2">
            <a:extLst>
              <a:ext uri="{FF2B5EF4-FFF2-40B4-BE49-F238E27FC236}">
                <a16:creationId xmlns:a16="http://schemas.microsoft.com/office/drawing/2014/main" id="{C1908364-7D9F-403D-9150-A6663EB9CE13}"/>
              </a:ext>
            </a:extLst>
          </p:cNvPr>
          <p:cNvSpPr>
            <a:spLocks noGrp="1"/>
          </p:cNvSpPr>
          <p:nvPr>
            <p:ph idx="1"/>
          </p:nvPr>
        </p:nvSpPr>
        <p:spPr>
          <a:xfrm>
            <a:off x="4705594" y="1240077"/>
            <a:ext cx="6034827" cy="4916465"/>
          </a:xfrm>
        </p:spPr>
        <p:txBody>
          <a:bodyPr anchor="t">
            <a:normAutofit/>
          </a:bodyPr>
          <a:lstStyle/>
          <a:p>
            <a:r>
              <a:rPr lang="en-US" sz="3200" dirty="0"/>
              <a:t>Move to reporting falls with harm at the Friday safety huddle</a:t>
            </a:r>
          </a:p>
          <a:p>
            <a:r>
              <a:rPr lang="en-US" sz="3200" dirty="0"/>
              <a:t>This will provide time to ensure that reports are reviewed and properly scored</a:t>
            </a:r>
          </a:p>
          <a:p>
            <a:pPr marL="0" indent="0">
              <a:buNone/>
            </a:pPr>
            <a:endParaRPr lang="en-US" b="1" i="1" dirty="0"/>
          </a:p>
        </p:txBody>
      </p:sp>
    </p:spTree>
    <p:extLst>
      <p:ext uri="{BB962C8B-B14F-4D97-AF65-F5344CB8AC3E}">
        <p14:creationId xmlns:p14="http://schemas.microsoft.com/office/powerpoint/2010/main" val="3612303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C7ED2-FA7D-449A-93B7-B515DB9934EC}"/>
              </a:ext>
            </a:extLst>
          </p:cNvPr>
          <p:cNvSpPr>
            <a:spLocks noGrp="1"/>
          </p:cNvSpPr>
          <p:nvPr>
            <p:ph type="title"/>
          </p:nvPr>
        </p:nvSpPr>
        <p:spPr/>
        <p:txBody>
          <a:bodyPr/>
          <a:lstStyle/>
          <a:p>
            <a:r>
              <a:rPr lang="en-US" dirty="0"/>
              <a:t>SI-Scoring </a:t>
            </a:r>
            <a:r>
              <a:rPr lang="en-US" sz="1600" i="1" dirty="0"/>
              <a:t>(continued)</a:t>
            </a:r>
          </a:p>
        </p:txBody>
      </p:sp>
      <p:sp>
        <p:nvSpPr>
          <p:cNvPr id="3" name="Content Placeholder 2">
            <a:extLst>
              <a:ext uri="{FF2B5EF4-FFF2-40B4-BE49-F238E27FC236}">
                <a16:creationId xmlns:a16="http://schemas.microsoft.com/office/drawing/2014/main" id="{69170623-80DB-4BD0-AA5E-FD6B7B52DF60}"/>
              </a:ext>
            </a:extLst>
          </p:cNvPr>
          <p:cNvSpPr>
            <a:spLocks noGrp="1"/>
          </p:cNvSpPr>
          <p:nvPr>
            <p:ph idx="1"/>
          </p:nvPr>
        </p:nvSpPr>
        <p:spPr>
          <a:xfrm>
            <a:off x="1451579" y="2015732"/>
            <a:ext cx="9603275" cy="3786354"/>
          </a:xfrm>
        </p:spPr>
        <p:txBody>
          <a:bodyPr/>
          <a:lstStyle/>
          <a:p>
            <a:r>
              <a:rPr lang="en-US" b="1" dirty="0"/>
              <a:t>Reaches the Patient</a:t>
            </a:r>
          </a:p>
          <a:p>
            <a:pPr lvl="1"/>
            <a:r>
              <a:rPr lang="en-US" sz="2000" dirty="0"/>
              <a:t>3-No harm Evident-the patient falls, reaches the ground (assisted or unassisted), no injury to the patient is evident and no additional treatment, testing or monitoring is required</a:t>
            </a:r>
          </a:p>
          <a:p>
            <a:pPr lvl="1"/>
            <a:r>
              <a:rPr lang="en-US" sz="2000" dirty="0"/>
              <a:t>4-Emotional or Physical Distress/Inconvenience-Patient falls, any tests or scans done show no injuries. No additional treatment and/or LOS is required</a:t>
            </a:r>
          </a:p>
          <a:p>
            <a:pPr lvl="1"/>
            <a:r>
              <a:rPr lang="en-US" sz="2000" dirty="0"/>
              <a:t>5-Additional Treatment-Minor injury to the patient resulting in minor additional treatment such as bruise, abrasion, </a:t>
            </a:r>
            <a:r>
              <a:rPr lang="en-US" sz="2000" dirty="0" err="1"/>
              <a:t>steri</a:t>
            </a:r>
            <a:r>
              <a:rPr lang="en-US" sz="2000" dirty="0"/>
              <a:t>-strips, splinting, muscle/joint strain</a:t>
            </a:r>
          </a:p>
        </p:txBody>
      </p:sp>
    </p:spTree>
    <p:extLst>
      <p:ext uri="{BB962C8B-B14F-4D97-AF65-F5344CB8AC3E}">
        <p14:creationId xmlns:p14="http://schemas.microsoft.com/office/powerpoint/2010/main" val="38642567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8C2F7-2F28-4EFD-AE8F-9C32A234DF8E}"/>
              </a:ext>
            </a:extLst>
          </p:cNvPr>
          <p:cNvSpPr>
            <a:spLocks noGrp="1"/>
          </p:cNvSpPr>
          <p:nvPr>
            <p:ph type="title"/>
          </p:nvPr>
        </p:nvSpPr>
        <p:spPr>
          <a:xfrm>
            <a:off x="1451579" y="804519"/>
            <a:ext cx="9603275" cy="708595"/>
          </a:xfrm>
        </p:spPr>
        <p:txBody>
          <a:bodyPr>
            <a:normAutofit/>
          </a:bodyPr>
          <a:lstStyle/>
          <a:p>
            <a:r>
              <a:rPr lang="en-US" dirty="0"/>
              <a:t>Harm</a:t>
            </a:r>
          </a:p>
        </p:txBody>
      </p:sp>
      <p:sp>
        <p:nvSpPr>
          <p:cNvPr id="3" name="Content Placeholder 2">
            <a:extLst>
              <a:ext uri="{FF2B5EF4-FFF2-40B4-BE49-F238E27FC236}">
                <a16:creationId xmlns:a16="http://schemas.microsoft.com/office/drawing/2014/main" id="{F0A64462-DE53-4360-8BFB-8E21ED517A44}"/>
              </a:ext>
            </a:extLst>
          </p:cNvPr>
          <p:cNvSpPr>
            <a:spLocks noGrp="1"/>
          </p:cNvSpPr>
          <p:nvPr>
            <p:ph idx="1"/>
          </p:nvPr>
        </p:nvSpPr>
        <p:spPr>
          <a:xfrm>
            <a:off x="957943" y="1850572"/>
            <a:ext cx="10096911" cy="4027714"/>
          </a:xfrm>
        </p:spPr>
        <p:txBody>
          <a:bodyPr>
            <a:normAutofit fontScale="85000" lnSpcReduction="10000"/>
          </a:bodyPr>
          <a:lstStyle/>
          <a:p>
            <a:pPr marL="0" indent="0">
              <a:buNone/>
            </a:pPr>
            <a:r>
              <a:rPr lang="en-US" b="1" u="sng" dirty="0"/>
              <a:t>Harm</a:t>
            </a:r>
            <a:r>
              <a:rPr lang="en-US" dirty="0"/>
              <a:t>-causing significant bodily or psychological injury or disfigurement that interferes significantly with functional ability or quality of life</a:t>
            </a:r>
          </a:p>
          <a:p>
            <a:r>
              <a:rPr lang="en-US" b="1" dirty="0"/>
              <a:t>6-Temporary harm</a:t>
            </a:r>
            <a:r>
              <a:rPr lang="en-US" dirty="0"/>
              <a:t>-a patient sustains injuries that will likely lengthen length of stay, require a higher level of care or care unrelated to their reason for admission. May result in surgery, casting, traction, medical consultations for neurological or internal injuries or patients with coagulopathy who receive blood products as a result of the fall. The patient is expected to completely recover from their fall related injury.</a:t>
            </a:r>
          </a:p>
          <a:p>
            <a:r>
              <a:rPr lang="en-US" b="1" dirty="0"/>
              <a:t>7-Permanent Harm</a:t>
            </a:r>
            <a:r>
              <a:rPr lang="en-US" dirty="0"/>
              <a:t>-the same as above but the patient is expected to have lingering deficits such as limited or challenged mobility.</a:t>
            </a:r>
          </a:p>
          <a:p>
            <a:r>
              <a:rPr lang="en-US" b="1" dirty="0"/>
              <a:t>8-Severe Permanent Harm</a:t>
            </a:r>
            <a:r>
              <a:rPr lang="en-US" dirty="0"/>
              <a:t>-the same as above with severe, permanent deficits in functioning, i.e., wheelchair bound, TBI</a:t>
            </a:r>
          </a:p>
          <a:p>
            <a:r>
              <a:rPr lang="en-US" b="1" dirty="0"/>
              <a:t>9-Death</a:t>
            </a:r>
          </a:p>
          <a:p>
            <a:endParaRPr lang="en-US" dirty="0"/>
          </a:p>
        </p:txBody>
      </p:sp>
    </p:spTree>
    <p:extLst>
      <p:ext uri="{BB962C8B-B14F-4D97-AF65-F5344CB8AC3E}">
        <p14:creationId xmlns:p14="http://schemas.microsoft.com/office/powerpoint/2010/main" val="29132992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CABCAE3-64FC-4149-819F-2C18128241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1" name="Picture 10">
            <a:extLst>
              <a:ext uri="{FF2B5EF4-FFF2-40B4-BE49-F238E27FC236}">
                <a16:creationId xmlns:a16="http://schemas.microsoft.com/office/drawing/2014/main" id="{012FDCFE-9AD2-4D8A-8CBF-B3AA37EBF6D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3" name="Straight Connector 12">
            <a:extLst>
              <a:ext uri="{FF2B5EF4-FFF2-40B4-BE49-F238E27FC236}">
                <a16:creationId xmlns:a16="http://schemas.microsoft.com/office/drawing/2014/main" id="{FBD463FC-4CA8-4FF4-85A3-AF9F4B98D21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BECF35C3-8B44-4F4B-BD25-4C01823DB2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7" name="Rectangle 16">
            <a:extLst>
              <a:ext uri="{FF2B5EF4-FFF2-40B4-BE49-F238E27FC236}">
                <a16:creationId xmlns:a16="http://schemas.microsoft.com/office/drawing/2014/main" id="{2FA7AD0A-1871-4DF8-9235-F49D0513B9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36B04CFB-FAE5-47DD-9B3E-4E9BA7A89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2" name="Title 1">
            <a:extLst>
              <a:ext uri="{FF2B5EF4-FFF2-40B4-BE49-F238E27FC236}">
                <a16:creationId xmlns:a16="http://schemas.microsoft.com/office/drawing/2014/main" id="{E4F7FF9B-B04E-44DE-97C0-C192B57C432C}"/>
              </a:ext>
            </a:extLst>
          </p:cNvPr>
          <p:cNvSpPr>
            <a:spLocks noGrp="1"/>
          </p:cNvSpPr>
          <p:nvPr>
            <p:ph type="title"/>
          </p:nvPr>
        </p:nvSpPr>
        <p:spPr>
          <a:xfrm>
            <a:off x="659301" y="1474969"/>
            <a:ext cx="2823919" cy="1868760"/>
          </a:xfrm>
        </p:spPr>
        <p:txBody>
          <a:bodyPr vert="horz" lIns="91440" tIns="45720" rIns="91440" bIns="0" rtlCol="0" anchor="b">
            <a:normAutofit/>
          </a:bodyPr>
          <a:lstStyle/>
          <a:p>
            <a:r>
              <a:rPr lang="en-US" sz="3600" dirty="0"/>
              <a:t>Questions?</a:t>
            </a:r>
          </a:p>
        </p:txBody>
      </p:sp>
      <p:cxnSp>
        <p:nvCxnSpPr>
          <p:cNvPr id="21" name="Straight Connector 20">
            <a:extLst>
              <a:ext uri="{FF2B5EF4-FFF2-40B4-BE49-F238E27FC236}">
                <a16:creationId xmlns:a16="http://schemas.microsoft.com/office/drawing/2014/main" id="{EE68D41B-9286-479F-9AB7-678C8E348D7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9301" y="3528543"/>
            <a:ext cx="2823919"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23" name="Group 22">
            <a:extLst>
              <a:ext uri="{FF2B5EF4-FFF2-40B4-BE49-F238E27FC236}">
                <a16:creationId xmlns:a16="http://schemas.microsoft.com/office/drawing/2014/main" id="{E8ACF89C-CFC3-4D68-B3C4-2BEFB7BBE5F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979389" y="482171"/>
            <a:ext cx="7560115" cy="5149101"/>
            <a:chOff x="3979389" y="482171"/>
            <a:chExt cx="7560115" cy="5149101"/>
          </a:xfrm>
        </p:grpSpPr>
        <p:sp>
          <p:nvSpPr>
            <p:cNvPr id="24" name="Rectangle 23">
              <a:extLst>
                <a:ext uri="{FF2B5EF4-FFF2-40B4-BE49-F238E27FC236}">
                  <a16:creationId xmlns:a16="http://schemas.microsoft.com/office/drawing/2014/main" id="{3B770B7D-3C5C-4682-8DF0-20783592F3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79389" y="482171"/>
              <a:ext cx="7560115"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A6893E11-7EC1-4EB6-A2A8-0B693F8FE5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92448" y="812507"/>
              <a:ext cx="692827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sp>
        <p:nvSpPr>
          <p:cNvPr id="27" name="Rectangle 26">
            <a:extLst>
              <a:ext uri="{FF2B5EF4-FFF2-40B4-BE49-F238E27FC236}">
                <a16:creationId xmlns:a16="http://schemas.microsoft.com/office/drawing/2014/main" id="{622F7FD7-8884-4FD5-95AB-0B5C6033A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55487" y="977965"/>
            <a:ext cx="6615582" cy="4135339"/>
          </a:xfrm>
          <a:prstGeom prst="rect">
            <a:avLst/>
          </a:prstGeom>
          <a:solidFill>
            <a:schemeClr val="bg1"/>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Content Placeholder 3">
            <a:extLst>
              <a:ext uri="{FF2B5EF4-FFF2-40B4-BE49-F238E27FC236}">
                <a16:creationId xmlns:a16="http://schemas.microsoft.com/office/drawing/2014/main" id="{8C26469C-A25B-43B0-A13C-26856E3AAA26}"/>
              </a:ext>
            </a:extLst>
          </p:cNvPr>
          <p:cNvPicPr>
            <a:picLocks noGrp="1" noChangeAspect="1"/>
          </p:cNvPicPr>
          <p:nvPr>
            <p:ph idx="1"/>
          </p:nvPr>
        </p:nvPicPr>
        <p:blipFill>
          <a:blip r:embed="rId3"/>
          <a:stretch>
            <a:fillRect/>
          </a:stretch>
        </p:blipFill>
        <p:spPr>
          <a:xfrm>
            <a:off x="4618374" y="1148848"/>
            <a:ext cx="6282919" cy="3801165"/>
          </a:xfrm>
          <a:prstGeom prst="rect">
            <a:avLst/>
          </a:prstGeom>
        </p:spPr>
      </p:pic>
      <p:pic>
        <p:nvPicPr>
          <p:cNvPr id="29" name="Picture 28">
            <a:extLst>
              <a:ext uri="{FF2B5EF4-FFF2-40B4-BE49-F238E27FC236}">
                <a16:creationId xmlns:a16="http://schemas.microsoft.com/office/drawing/2014/main" id="{16EFE474-4FE0-4E8F-8F09-5ED2C9E76A8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31" name="Straight Connector 30">
            <a:extLst>
              <a:ext uri="{FF2B5EF4-FFF2-40B4-BE49-F238E27FC236}">
                <a16:creationId xmlns:a16="http://schemas.microsoft.com/office/drawing/2014/main" id="{CF8B8C81-54DC-4AF5-B682-3A2C70A6B5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7568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96CFB-C1FA-4187-A492-45C6C2641175}"/>
              </a:ext>
            </a:extLst>
          </p:cNvPr>
          <p:cNvSpPr>
            <a:spLocks noGrp="1"/>
          </p:cNvSpPr>
          <p:nvPr>
            <p:ph type="title"/>
          </p:nvPr>
        </p:nvSpPr>
        <p:spPr/>
        <p:txBody>
          <a:bodyPr/>
          <a:lstStyle/>
          <a:p>
            <a:r>
              <a:rPr lang="en-US" dirty="0"/>
              <a:t>References</a:t>
            </a:r>
          </a:p>
        </p:txBody>
      </p:sp>
      <p:sp>
        <p:nvSpPr>
          <p:cNvPr id="4" name="Content Placeholder 2">
            <a:extLst>
              <a:ext uri="{FF2B5EF4-FFF2-40B4-BE49-F238E27FC236}">
                <a16:creationId xmlns:a16="http://schemas.microsoft.com/office/drawing/2014/main" id="{CC314AB0-F7D1-4B85-B951-6AFF5100B1AD}"/>
              </a:ext>
            </a:extLst>
          </p:cNvPr>
          <p:cNvSpPr>
            <a:spLocks noGrp="1"/>
          </p:cNvSpPr>
          <p:nvPr>
            <p:ph idx="1"/>
          </p:nvPr>
        </p:nvSpPr>
        <p:spPr>
          <a:xfrm>
            <a:off x="1450975" y="2369489"/>
            <a:ext cx="9604375" cy="3096274"/>
          </a:xfrm>
        </p:spPr>
        <p:txBody>
          <a:bodyPr>
            <a:normAutofit/>
          </a:bodyPr>
          <a:lstStyle/>
          <a:p>
            <a:pPr marL="0" indent="0">
              <a:buFontTx/>
              <a:buNone/>
              <a:defRPr/>
            </a:pPr>
            <a:r>
              <a:rPr lang="en-US" sz="1200" dirty="0"/>
              <a:t>Joint Commission Center for Transforming Healthcare. (2018, February). </a:t>
            </a:r>
            <a:r>
              <a:rPr lang="en-US" sz="1200" i="1" dirty="0"/>
              <a:t>Facts About the Preventing Falls Project.</a:t>
            </a:r>
            <a:r>
              <a:rPr lang="en-US" sz="1200" dirty="0"/>
              <a:t> Retrieved from https://www.centerfortransforminghealthcare.org/assets/4/6/CTH_Prev_Falls_Fact_Sheet082316.pdf</a:t>
            </a:r>
          </a:p>
          <a:p>
            <a:pPr marL="0" indent="0">
              <a:buFontTx/>
              <a:buNone/>
              <a:defRPr/>
            </a:pPr>
            <a:r>
              <a:rPr lang="en-US" sz="1200" dirty="0"/>
              <a:t>Dykes, C. D. (2017, August). Pilot testing TIPS(tailoring interventions for patient safety); a patient-centered fall prevention toolkit. </a:t>
            </a:r>
            <a:r>
              <a:rPr lang="en-US" sz="1200" i="1" dirty="0"/>
              <a:t>The Joint Commission Journal on Quality and Patient Safety, 43</a:t>
            </a:r>
            <a:r>
              <a:rPr lang="en-US" sz="1200" dirty="0"/>
              <a:t>(8), 403-413. doi:https://doi.org/10.1016/j.jcjq.2017.05.002</a:t>
            </a:r>
          </a:p>
          <a:p>
            <a:pPr marL="0" indent="0">
              <a:buFontTx/>
              <a:buNone/>
              <a:defRPr/>
            </a:pPr>
            <a:r>
              <a:rPr lang="en-US" sz="1200" dirty="0"/>
              <a:t>Dykes, P. A. (2018, September). Preventing falls in hospitalized patients. </a:t>
            </a:r>
            <a:r>
              <a:rPr lang="en-US" sz="1200" i="1" dirty="0"/>
              <a:t>American Nurse Today</a:t>
            </a:r>
            <a:r>
              <a:rPr lang="en-US" sz="1200" dirty="0"/>
              <a:t>, 8-13</a:t>
            </a:r>
          </a:p>
          <a:p>
            <a:pPr marL="0" indent="0">
              <a:buNone/>
            </a:pPr>
            <a:r>
              <a:rPr lang="en-US" sz="1200" dirty="0"/>
              <a:t>Centers for Disease Control and Prevention. (2019, May 8). </a:t>
            </a:r>
            <a:r>
              <a:rPr lang="en-US" sz="1200" i="1" dirty="0"/>
              <a:t>10 Leading Causes of Non-fatal Injury in the United States</a:t>
            </a:r>
            <a:r>
              <a:rPr lang="en-US" sz="1200" dirty="0"/>
              <a:t>. Retrieved from https://webappa.cdc.gov/sasweb/ncipc/nfilead.html: 2019</a:t>
            </a:r>
          </a:p>
          <a:p>
            <a:pPr marL="0" indent="0">
              <a:buNone/>
            </a:pPr>
            <a:r>
              <a:rPr lang="en-US" sz="1200" dirty="0"/>
              <a:t>Centers for Disease Control and Prevention. (2019, May 8). </a:t>
            </a:r>
            <a:r>
              <a:rPr lang="en-US" sz="1200" i="1" dirty="0"/>
              <a:t>Leading Causes of Death Reports</a:t>
            </a:r>
            <a:r>
              <a:rPr lang="en-US" sz="1200" dirty="0"/>
              <a:t>. Retrieved from WISQUARS: https://webappa.cdc.gov/cgi-bin/broker.exe</a:t>
            </a:r>
          </a:p>
          <a:p>
            <a:pPr marL="0" indent="0">
              <a:buFontTx/>
              <a:buNone/>
              <a:defRPr/>
            </a:pPr>
            <a:endParaRPr lang="en-US" sz="1200" dirty="0"/>
          </a:p>
          <a:p>
            <a:pPr>
              <a:defRPr/>
            </a:pPr>
            <a:endParaRPr lang="en-US" dirty="0"/>
          </a:p>
        </p:txBody>
      </p:sp>
    </p:spTree>
    <p:extLst>
      <p:ext uri="{BB962C8B-B14F-4D97-AF65-F5344CB8AC3E}">
        <p14:creationId xmlns:p14="http://schemas.microsoft.com/office/powerpoint/2010/main" val="33214689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BE13B-B401-40BF-A0EE-2C4F11C6C307}"/>
              </a:ext>
            </a:extLst>
          </p:cNvPr>
          <p:cNvSpPr>
            <a:spLocks noGrp="1"/>
          </p:cNvSpPr>
          <p:nvPr>
            <p:ph type="title"/>
          </p:nvPr>
        </p:nvSpPr>
        <p:spPr/>
        <p:txBody>
          <a:bodyPr/>
          <a:lstStyle/>
          <a:p>
            <a:r>
              <a:rPr lang="en-US" dirty="0"/>
              <a:t>Attendance: Grand Total 1040 participants</a:t>
            </a:r>
          </a:p>
        </p:txBody>
      </p:sp>
      <p:graphicFrame>
        <p:nvGraphicFramePr>
          <p:cNvPr id="7" name="Content Placeholder 6">
            <a:extLst>
              <a:ext uri="{FF2B5EF4-FFF2-40B4-BE49-F238E27FC236}">
                <a16:creationId xmlns:a16="http://schemas.microsoft.com/office/drawing/2014/main" id="{E940C634-84A9-4BC7-B320-92D07CDB6AEB}"/>
              </a:ext>
            </a:extLst>
          </p:cNvPr>
          <p:cNvGraphicFramePr>
            <a:graphicFrameLocks noGrp="1"/>
          </p:cNvGraphicFramePr>
          <p:nvPr>
            <p:ph idx="1"/>
            <p:extLst>
              <p:ext uri="{D42A27DB-BD31-4B8C-83A1-F6EECF244321}">
                <p14:modId xmlns:p14="http://schemas.microsoft.com/office/powerpoint/2010/main" val="285124192"/>
              </p:ext>
            </p:extLst>
          </p:nvPr>
        </p:nvGraphicFramePr>
        <p:xfrm>
          <a:off x="1450975" y="2016125"/>
          <a:ext cx="9604375" cy="34496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10641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63A25-B7B8-4C41-A601-71C849C7B2A2}"/>
              </a:ext>
            </a:extLst>
          </p:cNvPr>
          <p:cNvSpPr>
            <a:spLocks noGrp="1"/>
          </p:cNvSpPr>
          <p:nvPr>
            <p:ph type="title"/>
          </p:nvPr>
        </p:nvSpPr>
        <p:spPr/>
        <p:txBody>
          <a:bodyPr/>
          <a:lstStyle/>
          <a:p>
            <a:r>
              <a:rPr lang="en-US" dirty="0"/>
              <a:t>Fair  Attendance by Role</a:t>
            </a:r>
          </a:p>
        </p:txBody>
      </p:sp>
      <mc:AlternateContent xmlns:mc="http://schemas.openxmlformats.org/markup-compatibility/2006" xmlns:cx2="http://schemas.microsoft.com/office/drawing/2015/10/21/chartex">
        <mc:Choice Requires="cx2">
          <p:graphicFrame>
            <p:nvGraphicFramePr>
              <p:cNvPr id="12" name="Content Placeholder 11">
                <a:extLst>
                  <a:ext uri="{FF2B5EF4-FFF2-40B4-BE49-F238E27FC236}">
                    <a16:creationId xmlns:a16="http://schemas.microsoft.com/office/drawing/2014/main" id="{5D89FC5F-6FB7-48E5-A84C-E83FE84EE8B4}"/>
                  </a:ext>
                </a:extLst>
              </p:cNvPr>
              <p:cNvGraphicFramePr>
                <a:graphicFrameLocks noGrp="1"/>
              </p:cNvGraphicFramePr>
              <p:nvPr>
                <p:ph idx="1"/>
                <p:extLst>
                  <p:ext uri="{D42A27DB-BD31-4B8C-83A1-F6EECF244321}">
                    <p14:modId xmlns:p14="http://schemas.microsoft.com/office/powerpoint/2010/main" val="2859881376"/>
                  </p:ext>
                </p:extLst>
              </p:nvPr>
            </p:nvGraphicFramePr>
            <p:xfrm>
              <a:off x="1450975" y="2016125"/>
              <a:ext cx="9604375" cy="3449638"/>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12" name="Content Placeholder 11">
                <a:extLst>
                  <a:ext uri="{FF2B5EF4-FFF2-40B4-BE49-F238E27FC236}">
                    <a16:creationId xmlns:a16="http://schemas.microsoft.com/office/drawing/2014/main" id="{5D89FC5F-6FB7-48E5-A84C-E83FE84EE8B4}"/>
                  </a:ext>
                </a:extLst>
              </p:cNvPr>
              <p:cNvPicPr>
                <a:picLocks noGrp="1" noRot="1" noChangeAspect="1" noMove="1" noResize="1" noEditPoints="1" noAdjustHandles="1" noChangeArrowheads="1" noChangeShapeType="1"/>
              </p:cNvPicPr>
              <p:nvPr/>
            </p:nvPicPr>
            <p:blipFill>
              <a:blip r:embed="rId3"/>
              <a:stretch>
                <a:fillRect/>
              </a:stretch>
            </p:blipFill>
            <p:spPr>
              <a:xfrm>
                <a:off x="1450975" y="2016125"/>
                <a:ext cx="9604375" cy="3449638"/>
              </a:xfrm>
              <a:prstGeom prst="rect">
                <a:avLst/>
              </a:prstGeom>
            </p:spPr>
          </p:pic>
        </mc:Fallback>
      </mc:AlternateContent>
    </p:spTree>
    <p:extLst>
      <p:ext uri="{BB962C8B-B14F-4D97-AF65-F5344CB8AC3E}">
        <p14:creationId xmlns:p14="http://schemas.microsoft.com/office/powerpoint/2010/main" val="3148634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723B3-8CF0-4300-BF11-CE1FC890E239}"/>
              </a:ext>
            </a:extLst>
          </p:cNvPr>
          <p:cNvSpPr>
            <a:spLocks noGrp="1"/>
          </p:cNvSpPr>
          <p:nvPr>
            <p:ph type="title"/>
          </p:nvPr>
        </p:nvSpPr>
        <p:spPr/>
        <p:txBody>
          <a:bodyPr/>
          <a:lstStyle/>
          <a:p>
            <a:r>
              <a:rPr lang="en-US" dirty="0"/>
              <a:t>Attendance by Unit</a:t>
            </a:r>
          </a:p>
        </p:txBody>
      </p:sp>
      <p:graphicFrame>
        <p:nvGraphicFramePr>
          <p:cNvPr id="4" name="Content Placeholder 3">
            <a:extLst>
              <a:ext uri="{FF2B5EF4-FFF2-40B4-BE49-F238E27FC236}">
                <a16:creationId xmlns:a16="http://schemas.microsoft.com/office/drawing/2014/main" id="{0BD20F79-640C-4D89-9010-ED19DE55CFE6}"/>
              </a:ext>
            </a:extLst>
          </p:cNvPr>
          <p:cNvGraphicFramePr>
            <a:graphicFrameLocks noGrp="1"/>
          </p:cNvGraphicFramePr>
          <p:nvPr>
            <p:ph idx="1"/>
            <p:extLst>
              <p:ext uri="{D42A27DB-BD31-4B8C-83A1-F6EECF244321}">
                <p14:modId xmlns:p14="http://schemas.microsoft.com/office/powerpoint/2010/main" val="1146967191"/>
              </p:ext>
            </p:extLst>
          </p:nvPr>
        </p:nvGraphicFramePr>
        <p:xfrm>
          <a:off x="1450975" y="2016125"/>
          <a:ext cx="9604375" cy="34496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24057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3BEE9-2E44-4D58-8468-799AA7088F77}"/>
              </a:ext>
            </a:extLst>
          </p:cNvPr>
          <p:cNvSpPr>
            <a:spLocks noGrp="1"/>
          </p:cNvSpPr>
          <p:nvPr>
            <p:ph type="title"/>
          </p:nvPr>
        </p:nvSpPr>
        <p:spPr/>
        <p:txBody>
          <a:bodyPr/>
          <a:lstStyle/>
          <a:p>
            <a:r>
              <a:rPr lang="en-US" dirty="0"/>
              <a:t>feedback</a:t>
            </a:r>
          </a:p>
        </p:txBody>
      </p:sp>
      <p:sp>
        <p:nvSpPr>
          <p:cNvPr id="8" name="Content Placeholder 7">
            <a:extLst>
              <a:ext uri="{FF2B5EF4-FFF2-40B4-BE49-F238E27FC236}">
                <a16:creationId xmlns:a16="http://schemas.microsoft.com/office/drawing/2014/main" id="{CD7305A9-4C7D-4D7D-9A96-721C20991556}"/>
              </a:ext>
            </a:extLst>
          </p:cNvPr>
          <p:cNvSpPr>
            <a:spLocks noGrp="1"/>
          </p:cNvSpPr>
          <p:nvPr>
            <p:ph idx="1"/>
          </p:nvPr>
        </p:nvSpPr>
        <p:spPr/>
        <p:txBody>
          <a:bodyPr/>
          <a:lstStyle/>
          <a:p>
            <a:pPr marL="0" indent="0">
              <a:buNone/>
            </a:pPr>
            <a:r>
              <a:rPr lang="en-US" dirty="0"/>
              <a:t>Q1 - The content presented was relevant to the stated objectives.</a:t>
            </a:r>
          </a:p>
        </p:txBody>
      </p:sp>
      <p:pic>
        <p:nvPicPr>
          <p:cNvPr id="10" name="Picture 9" descr="A screenshot of a social media post&#10;&#10;Description automatically generated">
            <a:extLst>
              <a:ext uri="{FF2B5EF4-FFF2-40B4-BE49-F238E27FC236}">
                <a16:creationId xmlns:a16="http://schemas.microsoft.com/office/drawing/2014/main" id="{5D1D0C8A-2E0A-4CC9-B855-CFFFF6E99B39}"/>
              </a:ext>
            </a:extLst>
          </p:cNvPr>
          <p:cNvPicPr>
            <a:picLocks noChangeAspect="1"/>
          </p:cNvPicPr>
          <p:nvPr/>
        </p:nvPicPr>
        <p:blipFill>
          <a:blip r:embed="rId2"/>
          <a:stretch>
            <a:fillRect/>
          </a:stretch>
        </p:blipFill>
        <p:spPr>
          <a:xfrm>
            <a:off x="2096000" y="2625213"/>
            <a:ext cx="8000000" cy="3136490"/>
          </a:xfrm>
          <a:prstGeom prst="rect">
            <a:avLst/>
          </a:prstGeom>
        </p:spPr>
      </p:pic>
    </p:spTree>
    <p:extLst>
      <p:ext uri="{BB962C8B-B14F-4D97-AF65-F5344CB8AC3E}">
        <p14:creationId xmlns:p14="http://schemas.microsoft.com/office/powerpoint/2010/main" val="3800971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0CABCAE3-64FC-4149-819F-2C18128241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25" name="Picture 24">
            <a:extLst>
              <a:ext uri="{FF2B5EF4-FFF2-40B4-BE49-F238E27FC236}">
                <a16:creationId xmlns:a16="http://schemas.microsoft.com/office/drawing/2014/main" id="{012FDCFE-9AD2-4D8A-8CBF-B3AA37EBF6D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7" name="Straight Connector 26">
            <a:extLst>
              <a:ext uri="{FF2B5EF4-FFF2-40B4-BE49-F238E27FC236}">
                <a16:creationId xmlns:a16="http://schemas.microsoft.com/office/drawing/2014/main" id="{FBD463FC-4CA8-4FF4-85A3-AF9F4B98D21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BECF35C3-8B44-4F4B-BD25-4C01823DB2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31" name="Rectangle 30">
            <a:extLst>
              <a:ext uri="{FF2B5EF4-FFF2-40B4-BE49-F238E27FC236}">
                <a16:creationId xmlns:a16="http://schemas.microsoft.com/office/drawing/2014/main" id="{2FA7AD0A-1871-4DF8-9235-F49D0513B9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36B04CFB-FAE5-47DD-9B3E-4E9BA7A89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2" name="Title 1">
            <a:extLst>
              <a:ext uri="{FF2B5EF4-FFF2-40B4-BE49-F238E27FC236}">
                <a16:creationId xmlns:a16="http://schemas.microsoft.com/office/drawing/2014/main" id="{B2FC6D4F-7689-412A-9413-FE89B16AA3B2}"/>
              </a:ext>
            </a:extLst>
          </p:cNvPr>
          <p:cNvSpPr>
            <a:spLocks noGrp="1"/>
          </p:cNvSpPr>
          <p:nvPr>
            <p:ph type="title"/>
          </p:nvPr>
        </p:nvSpPr>
        <p:spPr>
          <a:xfrm>
            <a:off x="659301" y="1474969"/>
            <a:ext cx="2823919" cy="1868760"/>
          </a:xfrm>
        </p:spPr>
        <p:txBody>
          <a:bodyPr vert="horz" lIns="91440" tIns="45720" rIns="91440" bIns="0" rtlCol="0" anchor="b">
            <a:normAutofit/>
          </a:bodyPr>
          <a:lstStyle/>
          <a:p>
            <a:r>
              <a:rPr lang="en-US" sz="3100" dirty="0"/>
              <a:t>Feedback</a:t>
            </a:r>
            <a:br>
              <a:rPr lang="en-US" sz="3100" dirty="0"/>
            </a:br>
            <a:r>
              <a:rPr lang="en-US" sz="3100" dirty="0"/>
              <a:t> (continued)</a:t>
            </a:r>
          </a:p>
        </p:txBody>
      </p:sp>
      <p:sp>
        <p:nvSpPr>
          <p:cNvPr id="3" name="Content Placeholder 2">
            <a:extLst>
              <a:ext uri="{FF2B5EF4-FFF2-40B4-BE49-F238E27FC236}">
                <a16:creationId xmlns:a16="http://schemas.microsoft.com/office/drawing/2014/main" id="{413F7549-8F31-4C13-B15C-A3D407FBE189}"/>
              </a:ext>
            </a:extLst>
          </p:cNvPr>
          <p:cNvSpPr>
            <a:spLocks noGrp="1"/>
          </p:cNvSpPr>
          <p:nvPr>
            <p:ph idx="1"/>
          </p:nvPr>
        </p:nvSpPr>
        <p:spPr>
          <a:xfrm>
            <a:off x="659302" y="3531204"/>
            <a:ext cx="2823919" cy="1610643"/>
          </a:xfrm>
        </p:spPr>
        <p:txBody>
          <a:bodyPr vert="horz" lIns="91440" tIns="91440" rIns="91440" bIns="91440" rtlCol="0">
            <a:normAutofit/>
          </a:bodyPr>
          <a:lstStyle/>
          <a:p>
            <a:pPr marL="0" indent="0">
              <a:buNone/>
            </a:pPr>
            <a:r>
              <a:rPr lang="en-US" sz="1600" cap="all" dirty="0"/>
              <a:t>Q7 - The teaching was effective for this learning activity.</a:t>
            </a:r>
          </a:p>
        </p:txBody>
      </p:sp>
      <p:cxnSp>
        <p:nvCxnSpPr>
          <p:cNvPr id="35" name="Straight Connector 34">
            <a:extLst>
              <a:ext uri="{FF2B5EF4-FFF2-40B4-BE49-F238E27FC236}">
                <a16:creationId xmlns:a16="http://schemas.microsoft.com/office/drawing/2014/main" id="{EE68D41B-9286-479F-9AB7-678C8E348D7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9301" y="3528543"/>
            <a:ext cx="2823919"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37" name="Group 36">
            <a:extLst>
              <a:ext uri="{FF2B5EF4-FFF2-40B4-BE49-F238E27FC236}">
                <a16:creationId xmlns:a16="http://schemas.microsoft.com/office/drawing/2014/main" id="{E8ACF89C-CFC3-4D68-B3C4-2BEFB7BBE5F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979389" y="482171"/>
            <a:ext cx="7560115" cy="5149101"/>
            <a:chOff x="3979389" y="482171"/>
            <a:chExt cx="7560115" cy="5149101"/>
          </a:xfrm>
        </p:grpSpPr>
        <p:sp>
          <p:nvSpPr>
            <p:cNvPr id="38" name="Rectangle 37">
              <a:extLst>
                <a:ext uri="{FF2B5EF4-FFF2-40B4-BE49-F238E27FC236}">
                  <a16:creationId xmlns:a16="http://schemas.microsoft.com/office/drawing/2014/main" id="{3B770B7D-3C5C-4682-8DF0-20783592F3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79389" y="482171"/>
              <a:ext cx="7560115"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A6893E11-7EC1-4EB6-A2A8-0B693F8FE5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92448" y="812507"/>
              <a:ext cx="692827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sp>
        <p:nvSpPr>
          <p:cNvPr id="41" name="Rectangle 40">
            <a:extLst>
              <a:ext uri="{FF2B5EF4-FFF2-40B4-BE49-F238E27FC236}">
                <a16:creationId xmlns:a16="http://schemas.microsoft.com/office/drawing/2014/main" id="{622F7FD7-8884-4FD5-95AB-0B5C6033A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55487" y="977965"/>
            <a:ext cx="6615582" cy="4135339"/>
          </a:xfrm>
          <a:prstGeom prst="rect">
            <a:avLst/>
          </a:prstGeom>
          <a:solidFill>
            <a:schemeClr val="bg1"/>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screenshot of a cell phone&#10;&#10;Description automatically generated">
            <a:extLst>
              <a:ext uri="{FF2B5EF4-FFF2-40B4-BE49-F238E27FC236}">
                <a16:creationId xmlns:a16="http://schemas.microsoft.com/office/drawing/2014/main" id="{E2F16226-080B-4049-A374-42E3E0344E58}"/>
              </a:ext>
            </a:extLst>
          </p:cNvPr>
          <p:cNvPicPr>
            <a:picLocks noChangeAspect="1"/>
          </p:cNvPicPr>
          <p:nvPr/>
        </p:nvPicPr>
        <p:blipFill>
          <a:blip r:embed="rId3"/>
          <a:stretch>
            <a:fillRect/>
          </a:stretch>
        </p:blipFill>
        <p:spPr>
          <a:xfrm>
            <a:off x="5224639" y="1116345"/>
            <a:ext cx="5070389" cy="3866172"/>
          </a:xfrm>
          <a:prstGeom prst="rect">
            <a:avLst/>
          </a:prstGeom>
        </p:spPr>
      </p:pic>
      <p:pic>
        <p:nvPicPr>
          <p:cNvPr id="43" name="Picture 42">
            <a:extLst>
              <a:ext uri="{FF2B5EF4-FFF2-40B4-BE49-F238E27FC236}">
                <a16:creationId xmlns:a16="http://schemas.microsoft.com/office/drawing/2014/main" id="{16EFE474-4FE0-4E8F-8F09-5ED2C9E76A8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45" name="Straight Connector 44">
            <a:extLst>
              <a:ext uri="{FF2B5EF4-FFF2-40B4-BE49-F238E27FC236}">
                <a16:creationId xmlns:a16="http://schemas.microsoft.com/office/drawing/2014/main" id="{CF8B8C81-54DC-4AF5-B682-3A2C70A6B5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9369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9" name="Rectangle 9">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11">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2" name="Title 1">
            <a:extLst>
              <a:ext uri="{FF2B5EF4-FFF2-40B4-BE49-F238E27FC236}">
                <a16:creationId xmlns:a16="http://schemas.microsoft.com/office/drawing/2014/main" id="{30B74EE3-245E-4548-A2C9-4E3BE4D56E6B}"/>
              </a:ext>
            </a:extLst>
          </p:cNvPr>
          <p:cNvSpPr>
            <a:spLocks noGrp="1"/>
          </p:cNvSpPr>
          <p:nvPr>
            <p:ph type="title"/>
          </p:nvPr>
        </p:nvSpPr>
        <p:spPr>
          <a:xfrm>
            <a:off x="1451579" y="2303047"/>
            <a:ext cx="3272093" cy="2674198"/>
          </a:xfrm>
        </p:spPr>
        <p:txBody>
          <a:bodyPr anchor="t">
            <a:normAutofit/>
          </a:bodyPr>
          <a:lstStyle/>
          <a:p>
            <a:r>
              <a:rPr lang="en-US" dirty="0"/>
              <a:t>Issues Identified</a:t>
            </a:r>
          </a:p>
        </p:txBody>
      </p:sp>
      <p:cxnSp>
        <p:nvCxnSpPr>
          <p:cNvPr id="22" name="Straight Connector 13">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3"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8" name="Picture 17">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0" name="Straight Connector 19">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24" name="Content Placeholder 2">
            <a:extLst>
              <a:ext uri="{FF2B5EF4-FFF2-40B4-BE49-F238E27FC236}">
                <a16:creationId xmlns:a16="http://schemas.microsoft.com/office/drawing/2014/main" id="{BAA2D7CD-5B4C-439D-BCE9-7E089B5B225B}"/>
              </a:ext>
            </a:extLst>
          </p:cNvPr>
          <p:cNvGraphicFramePr>
            <a:graphicFrameLocks noGrp="1"/>
          </p:cNvGraphicFramePr>
          <p:nvPr>
            <p:ph idx="1"/>
            <p:extLst>
              <p:ext uri="{D42A27DB-BD31-4B8C-83A1-F6EECF244321}">
                <p14:modId xmlns:p14="http://schemas.microsoft.com/office/powerpoint/2010/main" val="2376541086"/>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39677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E8E51B09-2B9E-4D82-A5F8-29F85CBE20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59240118-40F3-4A1C-85DC-4E58525CB6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pSp>
        <p:nvGrpSpPr>
          <p:cNvPr id="23" name="Group 22">
            <a:extLst>
              <a:ext uri="{FF2B5EF4-FFF2-40B4-BE49-F238E27FC236}">
                <a16:creationId xmlns:a16="http://schemas.microsoft.com/office/drawing/2014/main" id="{C269951F-7B8C-4336-BC68-9BA9843CEDA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2239" y="482171"/>
            <a:ext cx="4074533" cy="5149101"/>
            <a:chOff x="7463259" y="583365"/>
            <a:chExt cx="4074533" cy="5181928"/>
          </a:xfrm>
        </p:grpSpPr>
        <p:sp>
          <p:nvSpPr>
            <p:cNvPr id="13" name="Rectangle 23">
              <a:extLst>
                <a:ext uri="{FF2B5EF4-FFF2-40B4-BE49-F238E27FC236}">
                  <a16:creationId xmlns:a16="http://schemas.microsoft.com/office/drawing/2014/main" id="{CFD48101-E230-4669-8C1B-39BAAB2BBE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3259" y="583365"/>
              <a:ext cx="4074533"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18FA112-D8F0-41D3-9171-B0A3110E2A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76318" y="915807"/>
              <a:ext cx="345028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27" name="Straight Connector 26">
            <a:extLst>
              <a:ext uri="{FF2B5EF4-FFF2-40B4-BE49-F238E27FC236}">
                <a16:creationId xmlns:a16="http://schemas.microsoft.com/office/drawing/2014/main" id="{A9087EE4-E285-4C8E-AC5F-CAE7D1FDE36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90359" y="1847088"/>
            <a:ext cx="5548039"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FDAC5FAA-451F-47C1-9AAA-18AC93474A0D}"/>
              </a:ext>
            </a:extLst>
          </p:cNvPr>
          <p:cNvSpPr>
            <a:spLocks noGrp="1"/>
          </p:cNvSpPr>
          <p:nvPr>
            <p:ph type="title"/>
          </p:nvPr>
        </p:nvSpPr>
        <p:spPr>
          <a:xfrm>
            <a:off x="5188043" y="804520"/>
            <a:ext cx="5550355" cy="1049235"/>
          </a:xfrm>
        </p:spPr>
        <p:txBody>
          <a:bodyPr>
            <a:normAutofit/>
          </a:bodyPr>
          <a:lstStyle/>
          <a:p>
            <a:r>
              <a:rPr lang="en-US" dirty="0"/>
              <a:t>Should </a:t>
            </a:r>
            <a:r>
              <a:rPr lang="en-US"/>
              <a:t>we still care </a:t>
            </a:r>
            <a:r>
              <a:rPr lang="en-US" dirty="0"/>
              <a:t>About falls?</a:t>
            </a:r>
          </a:p>
        </p:txBody>
      </p:sp>
      <p:pic>
        <p:nvPicPr>
          <p:cNvPr id="15" name="Content Placeholder 6" descr="A picture containing object&#10;&#10;Description automatically generated">
            <a:extLst>
              <a:ext uri="{FF2B5EF4-FFF2-40B4-BE49-F238E27FC236}">
                <a16:creationId xmlns:a16="http://schemas.microsoft.com/office/drawing/2014/main" id="{AD8AE642-AA84-4F12-BEBD-E7DD25036417}"/>
              </a:ext>
            </a:extLst>
          </p:cNvPr>
          <p:cNvPicPr>
            <a:picLocks noChangeAspect="1"/>
          </p:cNvPicPr>
          <p:nvPr/>
        </p:nvPicPr>
        <p:blipFill rotWithShape="1">
          <a:blip r:embed="rId2"/>
          <a:srcRect l="32427" t="7287" r="26603" b="299"/>
          <a:stretch/>
        </p:blipFill>
        <p:spPr>
          <a:xfrm>
            <a:off x="1085633" y="1046413"/>
            <a:ext cx="3167744" cy="3866172"/>
          </a:xfrm>
          <a:prstGeom prst="rect">
            <a:avLst/>
          </a:prstGeom>
        </p:spPr>
      </p:pic>
      <p:pic>
        <p:nvPicPr>
          <p:cNvPr id="33" name="Picture 28">
            <a:extLst>
              <a:ext uri="{FF2B5EF4-FFF2-40B4-BE49-F238E27FC236}">
                <a16:creationId xmlns:a16="http://schemas.microsoft.com/office/drawing/2014/main" id="{DD8AF6BD-5D32-4F8F-98B6-05F8A4390CB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31" name="Straight Connector 30">
            <a:extLst>
              <a:ext uri="{FF2B5EF4-FFF2-40B4-BE49-F238E27FC236}">
                <a16:creationId xmlns:a16="http://schemas.microsoft.com/office/drawing/2014/main" id="{B47013E4-D33D-425E-B32E-DE7D5CB5F30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438241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otalTime>28</TotalTime>
  <Words>1692</Words>
  <Application>Microsoft Office PowerPoint</Application>
  <PresentationFormat>Widescreen</PresentationFormat>
  <Paragraphs>166</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Gill Sans MT</vt:lpstr>
      <vt:lpstr>Gallery</vt:lpstr>
      <vt:lpstr>Falls Update</vt:lpstr>
      <vt:lpstr>Falls/Safe Patient Handling Fairs</vt:lpstr>
      <vt:lpstr>Attendance: Grand Total 1040 participants</vt:lpstr>
      <vt:lpstr>Fair  Attendance by Role</vt:lpstr>
      <vt:lpstr>Attendance by Unit</vt:lpstr>
      <vt:lpstr>feedback</vt:lpstr>
      <vt:lpstr>Feedback  (continued)</vt:lpstr>
      <vt:lpstr>Issues Identified</vt:lpstr>
      <vt:lpstr>Should we still care About falls?</vt:lpstr>
      <vt:lpstr>Falls ranked 3rd in all unintentional deaths in 2017</vt:lpstr>
      <vt:lpstr>Falls Were the leading cause of non-fatal injury in the US in 2017</vt:lpstr>
      <vt:lpstr>AMC Data</vt:lpstr>
      <vt:lpstr>2019 by the numbers-</vt:lpstr>
      <vt:lpstr>All Falls through April 2017, 2018,2019  14% reduction since 2017 in all nursing falls  22% reduction in  Med-Surg falls  </vt:lpstr>
      <vt:lpstr>Success Stories</vt:lpstr>
      <vt:lpstr>Review: Prevent falls with harm</vt:lpstr>
      <vt:lpstr>Identify who is at risk for harm</vt:lpstr>
      <vt:lpstr>Is it a fall?</vt:lpstr>
      <vt:lpstr>Low Hanging Fruit…..Eliminate repetitive cases</vt:lpstr>
      <vt:lpstr>What to do about it?</vt:lpstr>
      <vt:lpstr>Best Practices</vt:lpstr>
      <vt:lpstr>What’s new?</vt:lpstr>
      <vt:lpstr>Nurse Managers</vt:lpstr>
      <vt:lpstr>…the Right kind of Data</vt:lpstr>
      <vt:lpstr>SI Reporting</vt:lpstr>
      <vt:lpstr>SI-Scoring (continued)</vt:lpstr>
      <vt:lpstr>Harm</vt:lpstr>
      <vt:lpstr>Questions?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Falls Update</dc:title>
  <dc:creator>Logan, Jennifer</dc:creator>
  <cp:lastModifiedBy>Logan, Jennifer</cp:lastModifiedBy>
  <cp:revision>5</cp:revision>
  <dcterms:created xsi:type="dcterms:W3CDTF">2019-05-09T10:10:17Z</dcterms:created>
  <dcterms:modified xsi:type="dcterms:W3CDTF">2022-04-19T19:27:16Z</dcterms:modified>
</cp:coreProperties>
</file>